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1" r:id="rId3"/>
    <p:sldId id="274" r:id="rId4"/>
    <p:sldId id="275" r:id="rId5"/>
    <p:sldId id="276" r:id="rId6"/>
    <p:sldId id="277" r:id="rId7"/>
    <p:sldId id="278" r:id="rId8"/>
    <p:sldId id="293" r:id="rId9"/>
    <p:sldId id="279" r:id="rId10"/>
    <p:sldId id="267" r:id="rId11"/>
    <p:sldId id="294" r:id="rId12"/>
    <p:sldId id="280" r:id="rId13"/>
    <p:sldId id="281" r:id="rId14"/>
    <p:sldId id="282" r:id="rId15"/>
    <p:sldId id="283" r:id="rId16"/>
    <p:sldId id="284" r:id="rId17"/>
    <p:sldId id="295" r:id="rId18"/>
    <p:sldId id="269" r:id="rId19"/>
    <p:sldId id="286" r:id="rId20"/>
    <p:sldId id="285" r:id="rId21"/>
    <p:sldId id="287" r:id="rId22"/>
    <p:sldId id="288" r:id="rId23"/>
    <p:sldId id="289" r:id="rId24"/>
    <p:sldId id="290" r:id="rId25"/>
    <p:sldId id="291" r:id="rId26"/>
    <p:sldId id="292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4" autoAdjust="0"/>
  </p:normalViewPr>
  <p:slideViewPr>
    <p:cSldViewPr>
      <p:cViewPr>
        <p:scale>
          <a:sx n="49" d="100"/>
          <a:sy n="49" d="100"/>
        </p:scale>
        <p:origin x="-1080" y="-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13.03.2018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13.03.2018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wmf"/><Relationship Id="rId7" Type="http://schemas.openxmlformats.org/officeDocument/2006/relationships/image" Target="../media/image7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11" Type="http://schemas.openxmlformats.org/officeDocument/2006/relationships/image" Target="../media/image11.gif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wmf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jpeg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jpeg"/><Relationship Id="rId4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l"/>
            <a:r>
              <a:rPr lang="ru-RU" sz="1000" dirty="0" smtClean="0"/>
              <a:t>1. Оценка продольной ровности</a:t>
            </a:r>
          </a:p>
          <a:p>
            <a:pPr algn="l"/>
            <a:r>
              <a:rPr lang="ru-RU" sz="1000" dirty="0" smtClean="0"/>
              <a:t>2. Оценка поперечной ровности (</a:t>
            </a:r>
            <a:r>
              <a:rPr lang="ru-RU" sz="1000" dirty="0" err="1" smtClean="0"/>
              <a:t>колейности</a:t>
            </a:r>
            <a:r>
              <a:rPr lang="ru-RU" sz="1000" dirty="0" smtClean="0"/>
              <a:t>)</a:t>
            </a:r>
            <a:endParaRPr lang="ru-RU" sz="10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3212977"/>
            <a:ext cx="6629400" cy="936104"/>
          </a:xfrm>
        </p:spPr>
        <p:txBody>
          <a:bodyPr/>
          <a:lstStyle/>
          <a:p>
            <a:r>
              <a:rPr lang="ru-RU" sz="2400" dirty="0" smtClean="0"/>
              <a:t>Методы и приборы оценки ровности дорожных покрытий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10835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2340" y="445357"/>
            <a:ext cx="8260672" cy="1039427"/>
          </a:xfrm>
        </p:spPr>
        <p:txBody>
          <a:bodyPr>
            <a:noAutofit/>
          </a:bodyPr>
          <a:lstStyle/>
          <a:p>
            <a:r>
              <a:rPr lang="ru-RU" sz="2800" dirty="0" smtClean="0"/>
              <a:t>Продольная ровность покрытий</a:t>
            </a:r>
            <a:endParaRPr lang="ru-RU" sz="2800" dirty="0"/>
          </a:p>
        </p:txBody>
      </p:sp>
      <p:pic>
        <p:nvPicPr>
          <p:cNvPr id="7" name="Picture 2" descr="car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6062" y="2031194"/>
            <a:ext cx="1690908" cy="1268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73" t="12067" r="16708" b="31024"/>
          <a:stretch>
            <a:fillRect/>
          </a:stretch>
        </p:blipFill>
        <p:spPr bwMode="auto">
          <a:xfrm>
            <a:off x="6617939" y="4099214"/>
            <a:ext cx="2130526" cy="1945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99" t="47870" r="17274" b="-240"/>
          <a:stretch>
            <a:fillRect/>
          </a:stretch>
        </p:blipFill>
        <p:spPr bwMode="auto">
          <a:xfrm>
            <a:off x="3926458" y="4100224"/>
            <a:ext cx="2502421" cy="2043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" descr="http://www.comsol.com/blogs/wp-content/uploads/2014/09/Pothol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4342" y="1983953"/>
            <a:ext cx="908443" cy="681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http://geoawesomeness.com/wp-content/uploads/2013/10/lidar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4342" y="2725947"/>
            <a:ext cx="908443" cy="606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0" descr="http://curativeenergy.com/wp-content/uploads/2010/10/healing-dirt-road-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6352" y="1983953"/>
            <a:ext cx="1033489" cy="693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http://www.asphaltwa.com/wp-content/uploads/2010/09/shoving1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85"/>
          <a:stretch/>
        </p:blipFill>
        <p:spPr bwMode="auto">
          <a:xfrm>
            <a:off x="3766352" y="2729248"/>
            <a:ext cx="1033489" cy="606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4" descr="http://blackdiamondpaving.com/wp-content/uploads/2012/08/term_alligator51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8047" y="1983954"/>
            <a:ext cx="1021998" cy="681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6" descr="http://classes.engr.oregonstate.edu/cce/spring2014/ce492/Modules/09_pavement_evaluation/Images/rigid_distress/Cracks%20in%20pavement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37"/>
          <a:stretch/>
        </p:blipFill>
        <p:spPr bwMode="auto">
          <a:xfrm>
            <a:off x="4888046" y="2725947"/>
            <a:ext cx="1021997" cy="599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animashki.org/_bl/26/53588098.gif"/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060848"/>
            <a:ext cx="1431013" cy="1257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769729" y="1880454"/>
            <a:ext cx="93006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600" dirty="0" smtClean="0"/>
              <a:t>+</a:t>
            </a:r>
            <a:endParaRPr lang="ru-RU" sz="9600" dirty="0"/>
          </a:p>
        </p:txBody>
      </p:sp>
      <p:sp>
        <p:nvSpPr>
          <p:cNvPr id="20" name="TextBox 19"/>
          <p:cNvSpPr txBox="1"/>
          <p:nvPr/>
        </p:nvSpPr>
        <p:spPr>
          <a:xfrm>
            <a:off x="5960621" y="1880454"/>
            <a:ext cx="93006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600" dirty="0" smtClean="0"/>
              <a:t>=</a:t>
            </a:r>
            <a:endParaRPr lang="ru-RU" sz="9600" dirty="0"/>
          </a:p>
        </p:txBody>
      </p:sp>
      <p:sp>
        <p:nvSpPr>
          <p:cNvPr id="17" name="TextBox 16"/>
          <p:cNvSpPr txBox="1"/>
          <p:nvPr/>
        </p:nvSpPr>
        <p:spPr>
          <a:xfrm>
            <a:off x="255459" y="4290114"/>
            <a:ext cx="347402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/>
              <a:t>Способы оценки:</a:t>
            </a:r>
          </a:p>
          <a:p>
            <a:pPr marL="285750" indent="-285750">
              <a:buFont typeface="Arial" charset="0"/>
              <a:buChar char="•"/>
            </a:pPr>
            <a:r>
              <a:rPr lang="ru-RU" dirty="0" smtClean="0"/>
              <a:t>Измерение параметров</a:t>
            </a:r>
          </a:p>
          <a:p>
            <a:r>
              <a:rPr lang="ru-RU" dirty="0" smtClean="0"/>
              <a:t>неровности (амплитуда,</a:t>
            </a:r>
          </a:p>
          <a:p>
            <a:r>
              <a:rPr lang="ru-RU" dirty="0" smtClean="0"/>
              <a:t>длина волны)</a:t>
            </a:r>
          </a:p>
          <a:p>
            <a:pPr marL="285750" indent="-285750">
              <a:buFont typeface="Arial" charset="0"/>
              <a:buChar char="•"/>
            </a:pPr>
            <a:r>
              <a:rPr lang="ru-RU" dirty="0" smtClean="0"/>
              <a:t>Измерение параметров</a:t>
            </a:r>
          </a:p>
          <a:p>
            <a:r>
              <a:rPr lang="ru-RU" dirty="0"/>
              <a:t>к</a:t>
            </a:r>
            <a:r>
              <a:rPr lang="ru-RU" dirty="0" smtClean="0"/>
              <a:t>олебаний автомобиля</a:t>
            </a:r>
          </a:p>
          <a:p>
            <a:r>
              <a:rPr lang="ru-RU" dirty="0" smtClean="0"/>
              <a:t>(сжатие рессор, вертикаль-</a:t>
            </a:r>
          </a:p>
          <a:p>
            <a:r>
              <a:rPr lang="ru-RU" dirty="0" err="1" smtClean="0"/>
              <a:t>ные</a:t>
            </a:r>
            <a:r>
              <a:rPr lang="ru-RU" dirty="0" smtClean="0"/>
              <a:t> перемещения)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1734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Пассивное и активное гашение вибраций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206" y="1094359"/>
            <a:ext cx="1500044" cy="1125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03848" y="6309320"/>
            <a:ext cx="58143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Измерение </a:t>
            </a:r>
            <a:r>
              <a:rPr lang="ru-RU" b="1" dirty="0" smtClean="0"/>
              <a:t>параметров колебаний </a:t>
            </a:r>
            <a:r>
              <a:rPr lang="ru-RU" b="1" dirty="0"/>
              <a:t>автомобиля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72340" y="445357"/>
            <a:ext cx="8260672" cy="679387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err="1" smtClean="0"/>
              <a:t>Толчкомеры</a:t>
            </a:r>
            <a:endParaRPr lang="ru-RU" sz="2800" dirty="0"/>
          </a:p>
        </p:txBody>
      </p:sp>
      <p:pic>
        <p:nvPicPr>
          <p:cNvPr id="2050" name="Picture 2" descr="http://1.imimg.com/data/L/F/MY-1457255/roughness-measuring-device_10895587_250x25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3223" y="1094359"/>
            <a:ext cx="238125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innopave.com/en/products/NDT/images/BumpIntegrator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471625" y="1094359"/>
            <a:ext cx="4515564" cy="1376955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igm.fr/produits/BumpRomdasc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451587" y="2564904"/>
            <a:ext cx="1905000" cy="1493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7301" y="2564904"/>
            <a:ext cx="2381250" cy="1805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4463162" y="4039789"/>
            <a:ext cx="20209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Bump Integrator</a:t>
            </a:r>
            <a:endParaRPr lang="ru-RU" b="1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0838776"/>
              </p:ext>
            </p:extLst>
          </p:nvPr>
        </p:nvGraphicFramePr>
        <p:xfrm>
          <a:off x="1043608" y="4581128"/>
          <a:ext cx="7364160" cy="1524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94413"/>
                <a:gridCol w="741155"/>
                <a:gridCol w="1002047"/>
                <a:gridCol w="1235291"/>
                <a:gridCol w="3091254"/>
              </a:tblGrid>
              <a:tr h="0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Интенсивность движения, авт./сут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Категория дороги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Тип дорожной одежды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Предельно допустимые показатели продольной ровности, см/км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По толчкомеру ТХК-2, установленному на автомобиле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УАЗ-2206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ГАЗ-31022 «Газель»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Более 7000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I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Капитальный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220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3000-7000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II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120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270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</a:tr>
              <a:tr h="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1000-3000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III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Капитальный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170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350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Облегченный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240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460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500-1000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IV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Облегченный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265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500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200-500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Переходный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340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510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До 200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V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Низший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510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720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51520" y="3635732"/>
            <a:ext cx="24304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ОДН 218.0.006-2002</a:t>
            </a:r>
            <a:endParaRPr lang="ru-RU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79512" y="4005064"/>
            <a:ext cx="44149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ТХК-2, ИР-1, ИВП-1 или другие, имеющие</a:t>
            </a:r>
          </a:p>
          <a:p>
            <a:r>
              <a:rPr lang="ru-RU" sz="1400" dirty="0" smtClean="0"/>
              <a:t>необходимое метрологическое обеспечение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546520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72340" y="445357"/>
            <a:ext cx="8260672" cy="679387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/>
              <a:t>Прицепные установки</a:t>
            </a:r>
            <a:endParaRPr lang="ru-RU" sz="2800" dirty="0"/>
          </a:p>
        </p:txBody>
      </p:sp>
      <p:pic>
        <p:nvPicPr>
          <p:cNvPr id="4098" name="Picture 2" descr="http://ses-consultants.com/images/Untitled-1_clip_image0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340" y="1124744"/>
            <a:ext cx="3512132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www.dor-lic.ru/files/Image/4b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111388" y="1124744"/>
            <a:ext cx="4493060" cy="1923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234469" y="2996952"/>
            <a:ext cx="42979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/>
              <a:t>ПКРС-2</a:t>
            </a:r>
            <a:r>
              <a:rPr lang="ru-RU" dirty="0" smtClean="0"/>
              <a:t> (прибор контроля ровности</a:t>
            </a:r>
          </a:p>
          <a:p>
            <a:pPr algn="ctr"/>
            <a:r>
              <a:rPr lang="ru-RU" dirty="0" smtClean="0"/>
              <a:t>и сцепления)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004048" y="3717032"/>
            <a:ext cx="1895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ГОСТ 30412-96</a:t>
            </a:r>
            <a:endParaRPr lang="ru-RU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59408" y="3717032"/>
            <a:ext cx="4235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Методика проведения измерений: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004048" y="4086364"/>
            <a:ext cx="36231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rgbClr val="FF0000"/>
                </a:solidFill>
              </a:rPr>
              <a:t>Скорость движения 50 ± 2 км/час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2340" y="4571836"/>
            <a:ext cx="4172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Требования к ровности по ПКРС-2: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2674105" y="4941168"/>
            <a:ext cx="18213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д</a:t>
            </a:r>
            <a:r>
              <a:rPr lang="ru-RU" sz="1600" dirty="0" smtClean="0"/>
              <a:t>ля новых дорог</a:t>
            </a:r>
            <a:endParaRPr lang="ru-RU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4644008" y="4925779"/>
            <a:ext cx="424847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Не прописаны</a:t>
            </a:r>
          </a:p>
          <a:p>
            <a:pPr algn="ctr"/>
            <a:r>
              <a:rPr lang="ru-RU" sz="1600" dirty="0" smtClean="0"/>
              <a:t>однако в СП 78.13330.2012 указано,</a:t>
            </a:r>
          </a:p>
          <a:p>
            <a:pPr algn="ctr"/>
            <a:r>
              <a:rPr lang="ru-RU" sz="1600" dirty="0" smtClean="0"/>
              <a:t>что для выбора участков детальной оценки можно использовать ПКРС</a:t>
            </a:r>
            <a:endParaRPr lang="ru-RU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1403648" y="6114782"/>
            <a:ext cx="30909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д</a:t>
            </a:r>
            <a:r>
              <a:rPr lang="ru-RU" sz="1600" dirty="0" smtClean="0"/>
              <a:t>ля эксплуатируемых дорог</a:t>
            </a:r>
            <a:endParaRPr lang="ru-RU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5597910" y="6114782"/>
            <a:ext cx="24304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/>
              <a:t>ОДН 218.0.006-2002</a:t>
            </a:r>
          </a:p>
          <a:p>
            <a:pPr algn="ctr"/>
            <a:r>
              <a:rPr lang="ru-RU" b="1" dirty="0" smtClean="0"/>
              <a:t>ГОСТ Р 50597-93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99592" y="2996952"/>
            <a:ext cx="1976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Bump Integrator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908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72340" y="445357"/>
            <a:ext cx="8260672" cy="679387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/>
              <a:t>Требования к ровности по </a:t>
            </a:r>
            <a:r>
              <a:rPr lang="ru-RU" sz="2800" dirty="0" err="1" smtClean="0"/>
              <a:t>пкрс</a:t>
            </a:r>
            <a:endParaRPr lang="ru-RU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115616" y="1268760"/>
            <a:ext cx="2430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/>
              <a:t>ОДН 218.0.006-2002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15616" y="4077072"/>
            <a:ext cx="20249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/>
              <a:t>ГОСТ Р 50597-93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0801673"/>
              </p:ext>
            </p:extLst>
          </p:nvPr>
        </p:nvGraphicFramePr>
        <p:xfrm>
          <a:off x="611560" y="1772816"/>
          <a:ext cx="8064896" cy="1828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98469"/>
                <a:gridCol w="865827"/>
                <a:gridCol w="1296144"/>
                <a:gridCol w="4104456"/>
              </a:tblGrid>
              <a:tr h="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Интенсивность движения, авт./</a:t>
                      </a:r>
                      <a:r>
                        <a:rPr lang="ru-RU" sz="1200" dirty="0" err="1">
                          <a:effectLst/>
                        </a:rPr>
                        <a:t>сут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Категория дороги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Тип дорожной одежды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Предельно допустимые показатели продольной ровности, см/км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По прибору ПКРС-2У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Более 7000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Капитальный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540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3000-7000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II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660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</a:tr>
              <a:tr h="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1000-3000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III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Капитальный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860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Облегченный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1100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500-1000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IV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Облегченный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1200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200-500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Переходный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-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До 200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V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Низший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</a:tr>
            </a:tbl>
          </a:graphicData>
        </a:graphic>
      </p:graphicFrame>
      <p:pic>
        <p:nvPicPr>
          <p:cNvPr id="1025" name="Picture 1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15616" y="4446403"/>
            <a:ext cx="7200800" cy="19242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45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72340" y="445357"/>
            <a:ext cx="8260672" cy="679387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/>
              <a:t>Нивелир и нивелирная рейка</a:t>
            </a:r>
            <a:endParaRPr lang="ru-RU" sz="2800" dirty="0"/>
          </a:p>
        </p:txBody>
      </p:sp>
      <p:pic>
        <p:nvPicPr>
          <p:cNvPr id="5" name="Picture 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88" t="28070" r="7938" b="42084"/>
          <a:stretch>
            <a:fillRect/>
          </a:stretch>
        </p:blipFill>
        <p:spPr bwMode="auto">
          <a:xfrm>
            <a:off x="270644" y="4102406"/>
            <a:ext cx="6245572" cy="2566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057" y="1124745"/>
            <a:ext cx="4500464" cy="2012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057" y="3323178"/>
            <a:ext cx="2303462" cy="7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Работа\НИРы и неНиРы\2013_Эталонные участки\II этап_2014\Фото 14-16.07.14\DSC_0025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292080" y="1124745"/>
            <a:ext cx="3464380" cy="2409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112445" y="6294185"/>
            <a:ext cx="27959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Выборочный контроль</a:t>
            </a:r>
            <a:endParaRPr lang="ru-RU" b="1" dirty="0"/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2546519" y="5019170"/>
            <a:ext cx="25955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/>
              <a:t>Точки установки рейки</a:t>
            </a:r>
          </a:p>
        </p:txBody>
      </p:sp>
      <p:sp>
        <p:nvSpPr>
          <p:cNvPr id="12" name="Line 11"/>
          <p:cNvSpPr>
            <a:spLocks noChangeShapeType="1"/>
          </p:cNvSpPr>
          <p:nvPr/>
        </p:nvSpPr>
        <p:spPr bwMode="auto">
          <a:xfrm flipH="1">
            <a:off x="1983334" y="5379533"/>
            <a:ext cx="144462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" name="Line 12"/>
          <p:cNvSpPr>
            <a:spLocks noChangeShapeType="1"/>
          </p:cNvSpPr>
          <p:nvPr/>
        </p:nvSpPr>
        <p:spPr bwMode="auto">
          <a:xfrm>
            <a:off x="3635896" y="5398541"/>
            <a:ext cx="144462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" name="Line 12"/>
          <p:cNvSpPr>
            <a:spLocks noChangeShapeType="1"/>
          </p:cNvSpPr>
          <p:nvPr/>
        </p:nvSpPr>
        <p:spPr bwMode="auto">
          <a:xfrm>
            <a:off x="5508104" y="5398541"/>
            <a:ext cx="144462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546519" y="3548643"/>
            <a:ext cx="1495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± поправка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16495" y="3528243"/>
            <a:ext cx="3191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поправка в ГОСТ 30412-96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640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14186" y="404664"/>
            <a:ext cx="1895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ГОСТ 30412-96</a:t>
            </a:r>
            <a:endParaRPr lang="ru-RU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69546" y="404664"/>
            <a:ext cx="4235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Методика проведения измерений: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51520" y="1268760"/>
            <a:ext cx="68900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Требования к ровности по нивелиру и нивелирной рейке: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440026" y="1780444"/>
            <a:ext cx="18213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д</a:t>
            </a:r>
            <a:r>
              <a:rPr lang="ru-RU" sz="1600" dirty="0" smtClean="0"/>
              <a:t>ля новых дорог</a:t>
            </a:r>
            <a:endParaRPr lang="ru-RU" sz="16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763503" y="773996"/>
            <a:ext cx="21964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СП 78.13330.2012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69546" y="1772816"/>
            <a:ext cx="21964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СП 78.13330.2012 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7743558"/>
              </p:ext>
            </p:extLst>
          </p:nvPr>
        </p:nvGraphicFramePr>
        <p:xfrm>
          <a:off x="508557" y="2276872"/>
          <a:ext cx="7992888" cy="1600200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3240360"/>
                <a:gridCol w="1512168"/>
                <a:gridCol w="2016224"/>
                <a:gridCol w="1224136"/>
              </a:tblGrid>
              <a:tr h="0">
                <a:tc rowSpan="3"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Категория автомобильной дороги</a:t>
                      </a:r>
                      <a:endParaRPr lang="ru-RU" sz="1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algn="ctr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Допустимые значения амплитуды, мм</a:t>
                      </a:r>
                      <a:endParaRPr lang="ru-RU" sz="10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Длина прямой линии, м</a:t>
                      </a:r>
                      <a:endParaRPr lang="ru-RU" sz="10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10</a:t>
                      </a:r>
                      <a:endParaRPr lang="ru-RU" sz="1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20</a:t>
                      </a:r>
                      <a:endParaRPr lang="ru-RU" sz="10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40</a:t>
                      </a:r>
                      <a:endParaRPr lang="ru-RU" sz="1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I</a:t>
                      </a:r>
                      <a:r>
                        <a:rPr lang="ru-RU" sz="1400" dirty="0" smtClean="0">
                          <a:effectLst/>
                        </a:rPr>
                        <a:t>, </a:t>
                      </a:r>
                      <a:r>
                        <a:rPr lang="en-US" sz="1400" dirty="0" smtClean="0">
                          <a:effectLst/>
                        </a:rPr>
                        <a:t>II</a:t>
                      </a:r>
                      <a:r>
                        <a:rPr lang="ru-RU" sz="1400" dirty="0" smtClean="0">
                          <a:effectLst/>
                        </a:rPr>
                        <a:t>, </a:t>
                      </a:r>
                      <a:r>
                        <a:rPr lang="en-US" sz="1400" dirty="0" smtClean="0">
                          <a:effectLst/>
                        </a:rPr>
                        <a:t>III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8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16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IV</a:t>
                      </a:r>
                      <a:r>
                        <a:rPr lang="ru-RU" sz="1400">
                          <a:effectLst/>
                        </a:rPr>
                        <a:t>,</a:t>
                      </a:r>
                      <a:r>
                        <a:rPr lang="en-US" sz="1400">
                          <a:effectLst/>
                        </a:rPr>
                        <a:t> V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20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466044" y="4149080"/>
            <a:ext cx="807791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Из общего числа отклонений </a:t>
            </a:r>
            <a:r>
              <a:rPr lang="ru-RU" b="1" i="1" dirty="0" err="1"/>
              <a:t>δh</a:t>
            </a:r>
            <a:r>
              <a:rPr lang="ru-RU" b="1" i="1" baseline="-25000" dirty="0" err="1"/>
              <a:t>i</a:t>
            </a:r>
            <a:r>
              <a:rPr lang="ru-RU" b="1" dirty="0"/>
              <a:t> 90 % должны быть в пределах, указанных в </a:t>
            </a:r>
            <a:r>
              <a:rPr lang="ru-RU" b="1" u="sng" dirty="0" smtClean="0"/>
              <a:t>таблице</a:t>
            </a:r>
            <a:r>
              <a:rPr lang="ru-RU" b="1" dirty="0" smtClean="0"/>
              <a:t>, </a:t>
            </a:r>
            <a:r>
              <a:rPr lang="ru-RU" b="1" dirty="0"/>
              <a:t>а 10 % не должны превышать этих значений более чем в 1,5 раза.</a:t>
            </a:r>
          </a:p>
        </p:txBody>
      </p:sp>
    </p:spTree>
    <p:extLst>
      <p:ext uri="{BB962C8B-B14F-4D97-AF65-F5344CB8AC3E}">
        <p14:creationId xmlns:p14="http://schemas.microsoft.com/office/powerpoint/2010/main" val="2058480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14186" y="404664"/>
            <a:ext cx="1895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ГОСТ 30412-96</a:t>
            </a:r>
            <a:endParaRPr lang="ru-RU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69546" y="404664"/>
            <a:ext cx="4235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Методика проведения измерений: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51520" y="1268760"/>
            <a:ext cx="68900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Требования к ровности по нивелиру и нивелирной рейке: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440026" y="1780444"/>
            <a:ext cx="37240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д</a:t>
            </a:r>
            <a:r>
              <a:rPr lang="ru-RU" sz="1600" dirty="0" smtClean="0"/>
              <a:t>ля новых аэродромных покрытий</a:t>
            </a:r>
            <a:endParaRPr lang="ru-RU" sz="1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763503" y="773996"/>
            <a:ext cx="23358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СП </a:t>
            </a:r>
            <a:r>
              <a:rPr lang="ru-RU" b="1" dirty="0" smtClean="0"/>
              <a:t>121.13330.2012 </a:t>
            </a:r>
            <a:endParaRPr lang="ru-RU" b="1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812788"/>
              </p:ext>
            </p:extLst>
          </p:nvPr>
        </p:nvGraphicFramePr>
        <p:xfrm>
          <a:off x="508557" y="2276872"/>
          <a:ext cx="7992888" cy="1561465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3240360"/>
                <a:gridCol w="1512168"/>
                <a:gridCol w="2016224"/>
                <a:gridCol w="1224136"/>
              </a:tblGrid>
              <a:tr h="0">
                <a:tc rowSpan="3">
                  <a:txBody>
                    <a:bodyPr/>
                    <a:lstStyle/>
                    <a:p>
                      <a:pPr algn="ctr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</a:rPr>
                        <a:t>Основания и покрытия (кроме сборных)</a:t>
                      </a:r>
                      <a:endParaRPr lang="ru-RU" sz="1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algn="ctr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Допустимые значения амплитуды, мм</a:t>
                      </a:r>
                      <a:endParaRPr lang="ru-RU" sz="10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Длина прямой линии, м</a:t>
                      </a:r>
                      <a:endParaRPr lang="ru-RU" sz="10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10</a:t>
                      </a:r>
                      <a:endParaRPr lang="ru-RU" sz="1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20</a:t>
                      </a:r>
                      <a:endParaRPr lang="ru-RU" sz="10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40</a:t>
                      </a:r>
                      <a:endParaRPr lang="ru-RU" sz="1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95 % измерений, не выше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5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8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16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до 5 % измерений, не выше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+mn-ea"/>
                        </a:rPr>
                        <a:t>10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16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24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179512" y="1765055"/>
            <a:ext cx="23358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СП </a:t>
            </a:r>
            <a:r>
              <a:rPr lang="ru-RU" b="1" dirty="0" smtClean="0"/>
              <a:t>121.13330.2012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921423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72340" y="445357"/>
            <a:ext cx="8260672" cy="679387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/>
              <a:t>Трехметровая дорожная рейка</a:t>
            </a:r>
            <a:endParaRPr lang="ru-RU" sz="2800" dirty="0"/>
          </a:p>
        </p:txBody>
      </p:sp>
      <p:pic>
        <p:nvPicPr>
          <p:cNvPr id="3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707" y="1140437"/>
            <a:ext cx="5289421" cy="1578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802461"/>
            <a:ext cx="3332227" cy="916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99592" y="3068960"/>
            <a:ext cx="792088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690376" y="3068960"/>
            <a:ext cx="792088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482464" y="3068960"/>
            <a:ext cx="792088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274552" y="3068960"/>
            <a:ext cx="792088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066640" y="3068960"/>
            <a:ext cx="792088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860032" y="3068960"/>
            <a:ext cx="792088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899592" y="3573016"/>
            <a:ext cx="790784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1679426" y="3573016"/>
            <a:ext cx="790784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2470210" y="3573016"/>
            <a:ext cx="790784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3260994" y="3573016"/>
            <a:ext cx="790784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4051778" y="3573016"/>
            <a:ext cx="790784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4842562" y="3573016"/>
            <a:ext cx="790784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>
            <a:stCxn id="7" idx="0"/>
          </p:cNvCxnSpPr>
          <p:nvPr/>
        </p:nvCxnSpPr>
        <p:spPr>
          <a:xfrm flipV="1">
            <a:off x="2878508" y="2924944"/>
            <a:ext cx="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flipV="1">
            <a:off x="3680512" y="2933328"/>
            <a:ext cx="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2878508" y="2924944"/>
            <a:ext cx="8020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971600" y="3284984"/>
            <a:ext cx="70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0.5м</a:t>
            </a:r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1679719" y="3284984"/>
            <a:ext cx="70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0.5м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2482464" y="3284984"/>
            <a:ext cx="70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0.5м</a:t>
            </a:r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3260994" y="3284984"/>
            <a:ext cx="70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0.5м</a:t>
            </a:r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4079176" y="3284984"/>
            <a:ext cx="70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0.5м</a:t>
            </a:r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4850234" y="3284984"/>
            <a:ext cx="70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0.5м</a:t>
            </a:r>
            <a:endParaRPr lang="ru-RU" dirty="0"/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>
            <a:off x="899592" y="4149080"/>
            <a:ext cx="712879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899592" y="5877272"/>
            <a:ext cx="712879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971600" y="5506585"/>
            <a:ext cx="7128792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 flipV="1">
            <a:off x="1403648" y="5517232"/>
            <a:ext cx="0" cy="36004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262752" y="5506585"/>
            <a:ext cx="1106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0.5-1.0м</a:t>
            </a:r>
            <a:endParaRPr lang="ru-RU" dirty="0"/>
          </a:p>
        </p:txBody>
      </p:sp>
      <p:sp>
        <p:nvSpPr>
          <p:cNvPr id="41" name="TextBox 40"/>
          <p:cNvSpPr txBox="1"/>
          <p:nvPr/>
        </p:nvSpPr>
        <p:spPr>
          <a:xfrm>
            <a:off x="6876256" y="5854122"/>
            <a:ext cx="13099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Кромка ПЧ</a:t>
            </a:r>
            <a:endParaRPr lang="ru-RU" sz="1600" dirty="0"/>
          </a:p>
        </p:txBody>
      </p:sp>
      <p:cxnSp>
        <p:nvCxnSpPr>
          <p:cNvPr id="43" name="Прямая соединительная линия 42"/>
          <p:cNvCxnSpPr/>
          <p:nvPr/>
        </p:nvCxnSpPr>
        <p:spPr>
          <a:xfrm flipV="1">
            <a:off x="1403648" y="5506585"/>
            <a:ext cx="1433240" cy="1321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 flipV="1">
            <a:off x="2911161" y="5488405"/>
            <a:ext cx="1433240" cy="1321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 flipV="1">
            <a:off x="4433600" y="5475195"/>
            <a:ext cx="1433240" cy="1321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1925578" y="5103296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1</a:t>
            </a:r>
            <a:endParaRPr lang="ru-RU" sz="1600" dirty="0"/>
          </a:p>
        </p:txBody>
      </p:sp>
      <p:sp>
        <p:nvSpPr>
          <p:cNvPr id="48" name="TextBox 47"/>
          <p:cNvSpPr txBox="1"/>
          <p:nvPr/>
        </p:nvSpPr>
        <p:spPr>
          <a:xfrm>
            <a:off x="3531272" y="5121144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2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012570" y="5103296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3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524781" y="5121144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…</a:t>
            </a:r>
            <a:endParaRPr lang="ru-RU" sz="1600" b="1" dirty="0"/>
          </a:p>
        </p:txBody>
      </p:sp>
      <p:sp>
        <p:nvSpPr>
          <p:cNvPr id="51" name="TextBox 50"/>
          <p:cNvSpPr txBox="1"/>
          <p:nvPr/>
        </p:nvSpPr>
        <p:spPr>
          <a:xfrm>
            <a:off x="4716016" y="6290736"/>
            <a:ext cx="1895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ГОСТ 30412-96</a:t>
            </a:r>
            <a:endParaRPr lang="ru-RU" b="1" dirty="0"/>
          </a:p>
        </p:txBody>
      </p:sp>
      <p:sp>
        <p:nvSpPr>
          <p:cNvPr id="52" name="TextBox 51"/>
          <p:cNvSpPr txBox="1"/>
          <p:nvPr/>
        </p:nvSpPr>
        <p:spPr>
          <a:xfrm>
            <a:off x="270839" y="6290736"/>
            <a:ext cx="4235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Методика проведения измерений:</a:t>
            </a:r>
            <a:endParaRPr lang="ru-RU" dirty="0"/>
          </a:p>
        </p:txBody>
      </p:sp>
      <p:sp>
        <p:nvSpPr>
          <p:cNvPr id="53" name="Прямоугольник 52"/>
          <p:cNvSpPr/>
          <p:nvPr/>
        </p:nvSpPr>
        <p:spPr>
          <a:xfrm>
            <a:off x="6731497" y="6290736"/>
            <a:ext cx="21964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СП 78.13330.2012 </a:t>
            </a:r>
          </a:p>
        </p:txBody>
      </p:sp>
    </p:spTree>
    <p:extLst>
      <p:ext uri="{BB962C8B-B14F-4D97-AF65-F5344CB8AC3E}">
        <p14:creationId xmlns:p14="http://schemas.microsoft.com/office/powerpoint/2010/main" val="859461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6045573"/>
              </p:ext>
            </p:extLst>
          </p:nvPr>
        </p:nvGraphicFramePr>
        <p:xfrm>
          <a:off x="276090" y="1287924"/>
          <a:ext cx="8256350" cy="2438400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4151894"/>
                <a:gridCol w="4104456"/>
              </a:tblGrid>
              <a:tr h="0">
                <a:tc gridSpan="2"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Ровность</a:t>
                      </a:r>
                      <a:r>
                        <a:rPr lang="ru-RU" sz="1600" dirty="0" smtClean="0">
                          <a:effectLst/>
                        </a:rPr>
                        <a:t> </a:t>
                      </a:r>
                      <a:r>
                        <a:rPr lang="ru-RU" sz="1600" dirty="0">
                          <a:effectLst/>
                        </a:rPr>
                        <a:t>(просвет под рейкой длиной 3 м</a:t>
                      </a:r>
                      <a:r>
                        <a:rPr lang="ru-RU" sz="1600" dirty="0" smtClean="0">
                          <a:effectLst/>
                        </a:rPr>
                        <a:t>):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Основания </a:t>
                      </a:r>
                      <a:r>
                        <a:rPr lang="ru-RU" sz="1600" dirty="0">
                          <a:effectLst/>
                        </a:rPr>
                        <a:t>и покрытия асфальтобетонные, монолитные цементобетонные и из каменных материалов и грунтов, обработанных  вяжущими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Не более 5 % результатов определений могут иметь значения просветов в пределах до 6 мм, остальные – до 3 мм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Все </a:t>
                      </a:r>
                      <a:r>
                        <a:rPr lang="ru-RU" sz="1600" dirty="0">
                          <a:effectLst/>
                        </a:rPr>
                        <a:t>остальные виды покрытий и оснований и выравнивающие слои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Не более 5 % результатов определений могут иметь значения просветов в пределах до 10 мм, остальные – до 5 мм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63866" y="580038"/>
            <a:ext cx="5788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Требования к ровности по трехметровой рейке: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675295" y="949370"/>
            <a:ext cx="18213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д</a:t>
            </a:r>
            <a:r>
              <a:rPr lang="ru-RU" sz="1600" dirty="0" smtClean="0"/>
              <a:t>ля новых дорог</a:t>
            </a:r>
            <a:endParaRPr lang="ru-RU" sz="1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300192" y="580038"/>
            <a:ext cx="21964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СП 78.13330.2012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40353" y="4160128"/>
            <a:ext cx="30909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д</a:t>
            </a:r>
            <a:r>
              <a:rPr lang="ru-RU" sz="1600" dirty="0" smtClean="0"/>
              <a:t>ля эксплуатируемых дорог</a:t>
            </a:r>
            <a:endParaRPr lang="ru-RU" sz="1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507527" y="3851756"/>
            <a:ext cx="20249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ГОСТ Р 50597-93</a:t>
            </a:r>
            <a:endParaRPr lang="ru-RU" b="1" dirty="0"/>
          </a:p>
        </p:txBody>
      </p:sp>
      <p:pic>
        <p:nvPicPr>
          <p:cNvPr id="8" name="Picture 1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15616" y="4581128"/>
            <a:ext cx="7200800" cy="19242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0590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5075477"/>
              </p:ext>
            </p:extLst>
          </p:nvPr>
        </p:nvGraphicFramePr>
        <p:xfrm>
          <a:off x="276090" y="1287924"/>
          <a:ext cx="8256350" cy="2194560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4151894"/>
                <a:gridCol w="4104456"/>
              </a:tblGrid>
              <a:tr h="0">
                <a:tc gridSpan="2"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Ровность</a:t>
                      </a:r>
                      <a:r>
                        <a:rPr lang="ru-RU" sz="1600" dirty="0" smtClean="0">
                          <a:effectLst/>
                        </a:rPr>
                        <a:t> </a:t>
                      </a:r>
                      <a:r>
                        <a:rPr lang="ru-RU" sz="1600" dirty="0">
                          <a:effectLst/>
                        </a:rPr>
                        <a:t>(просвет под рейкой длиной 3 м</a:t>
                      </a:r>
                      <a:r>
                        <a:rPr lang="ru-RU" sz="1600" dirty="0" smtClean="0">
                          <a:effectLst/>
                        </a:rPr>
                        <a:t>):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Все типы покрытий и выравнивающие слои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Не более </a:t>
                      </a:r>
                      <a:r>
                        <a:rPr lang="ru-RU" sz="1600" dirty="0" smtClean="0">
                          <a:effectLst/>
                        </a:rPr>
                        <a:t>2 </a:t>
                      </a:r>
                      <a:r>
                        <a:rPr lang="ru-RU" sz="1600" dirty="0">
                          <a:effectLst/>
                        </a:rPr>
                        <a:t>% результатов определений могут иметь значения просветов в пределах до 6 мм, остальные – до 3 мм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Сборные покрытия из предварительно напряженных плит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Не более </a:t>
                      </a:r>
                      <a:r>
                        <a:rPr lang="ru-RU" sz="1600" dirty="0" smtClean="0">
                          <a:effectLst/>
                        </a:rPr>
                        <a:t>2 </a:t>
                      </a:r>
                      <a:r>
                        <a:rPr lang="ru-RU" sz="1600" dirty="0">
                          <a:effectLst/>
                        </a:rPr>
                        <a:t>% результатов определений могут иметь значения просветов в пределах до 10 мм, остальные – до 5 мм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63866" y="580038"/>
            <a:ext cx="5788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Требования к ровности по трехметровой рейке: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313037" y="949370"/>
            <a:ext cx="21852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д</a:t>
            </a:r>
            <a:r>
              <a:rPr lang="ru-RU" sz="1600" dirty="0" smtClean="0"/>
              <a:t>ля новых покрытий</a:t>
            </a:r>
            <a:endParaRPr lang="ru-RU" sz="1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300192" y="585109"/>
            <a:ext cx="21964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СП 78.13330.2012 </a:t>
            </a:r>
          </a:p>
        </p:txBody>
      </p:sp>
    </p:spTree>
    <p:extLst>
      <p:ext uri="{BB962C8B-B14F-4D97-AF65-F5344CB8AC3E}">
        <p14:creationId xmlns:p14="http://schemas.microsoft.com/office/powerpoint/2010/main" val="41070602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72340" y="445357"/>
            <a:ext cx="8260672" cy="679387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/>
              <a:t>Международный индекс ровности</a:t>
            </a:r>
            <a:endParaRPr lang="ru-RU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4860032" y="1123772"/>
            <a:ext cx="40158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IRI</a:t>
            </a:r>
            <a:r>
              <a:rPr lang="ru-RU" b="1" dirty="0" smtClean="0"/>
              <a:t> (</a:t>
            </a:r>
            <a:r>
              <a:rPr lang="en-US" b="1" dirty="0" smtClean="0"/>
              <a:t>International Roughness Index</a:t>
            </a:r>
            <a:r>
              <a:rPr lang="ru-RU" b="1" dirty="0" smtClean="0"/>
              <a:t>)</a:t>
            </a:r>
            <a:endParaRPr lang="ru-RU" b="1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340" y="1124744"/>
            <a:ext cx="4103687" cy="208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339" y="3429000"/>
            <a:ext cx="4103687" cy="193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3164" y="2176301"/>
            <a:ext cx="4116464" cy="3191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7754422" y="5517232"/>
            <a:ext cx="10334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sz="2000" b="1" dirty="0">
                <a:solidFill>
                  <a:srgbClr val="FF3300"/>
                </a:solidFill>
                <a:latin typeface="Times New Roman" pitchFamily="18" charset="0"/>
              </a:rPr>
              <a:t>80 км/ч</a:t>
            </a: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6821583" y="6067494"/>
            <a:ext cx="198804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000" b="1" dirty="0" smtClean="0">
                <a:solidFill>
                  <a:srgbClr val="00B050"/>
                </a:solidFill>
                <a:latin typeface="Times New Roman" pitchFamily="18" charset="0"/>
              </a:rPr>
              <a:t>IRI, </a:t>
            </a:r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</a:rPr>
              <a:t>мм/м, м/км</a:t>
            </a:r>
            <a:endParaRPr lang="ru-RU" sz="2000" b="1" dirty="0">
              <a:solidFill>
                <a:srgbClr val="00B05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7872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011" y="1268532"/>
            <a:ext cx="4467013" cy="2160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372340" y="445357"/>
            <a:ext cx="8260672" cy="679387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/>
              <a:t>Профилометры / </a:t>
            </a:r>
            <a:r>
              <a:rPr lang="ru-RU" sz="2800" dirty="0" err="1" smtClean="0"/>
              <a:t>профилографы</a:t>
            </a:r>
            <a:endParaRPr lang="ru-RU" sz="2800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268532"/>
            <a:ext cx="3761994" cy="2160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8688" y="3598128"/>
            <a:ext cx="5107975" cy="3057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7072313" y="6309320"/>
            <a:ext cx="155733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dirty="0"/>
              <a:t>США, 1965 г.</a:t>
            </a:r>
          </a:p>
        </p:txBody>
      </p:sp>
    </p:spTree>
    <p:extLst>
      <p:ext uri="{BB962C8B-B14F-4D97-AF65-F5344CB8AC3E}">
        <p14:creationId xmlns:p14="http://schemas.microsoft.com/office/powerpoint/2010/main" val="999162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96975"/>
            <a:ext cx="8713787" cy="343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372340" y="445357"/>
            <a:ext cx="8260672" cy="679387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/>
              <a:t>Профилометры / </a:t>
            </a:r>
            <a:r>
              <a:rPr lang="ru-RU" sz="2800" dirty="0" err="1" smtClean="0"/>
              <a:t>профилографы</a:t>
            </a:r>
            <a:endParaRPr lang="ru-RU" sz="2800" dirty="0"/>
          </a:p>
        </p:txBody>
      </p:sp>
      <p:pic>
        <p:nvPicPr>
          <p:cNvPr id="4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724400"/>
            <a:ext cx="2376487" cy="203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750" y="4724400"/>
            <a:ext cx="3097213" cy="200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4749800"/>
            <a:ext cx="2951163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3297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34925" y="115888"/>
            <a:ext cx="90979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sz="2000" b="1">
                <a:latin typeface="Times New Roman" pitchFamily="18" charset="0"/>
              </a:rPr>
              <a:t>Динамический преобразователь профиля – </a:t>
            </a:r>
            <a:r>
              <a:rPr lang="ru-RU" sz="2000" b="1">
                <a:solidFill>
                  <a:srgbClr val="0000FF"/>
                </a:solidFill>
                <a:latin typeface="Times New Roman" pitchFamily="18" charset="0"/>
              </a:rPr>
              <a:t>ДПП</a:t>
            </a:r>
            <a:r>
              <a:rPr lang="ru-RU" sz="2000" b="1">
                <a:latin typeface="Times New Roman" pitchFamily="18" charset="0"/>
              </a:rPr>
              <a:t> (каф.теор.механики МАДИ)</a:t>
            </a:r>
          </a:p>
        </p:txBody>
      </p:sp>
      <p:sp>
        <p:nvSpPr>
          <p:cNvPr id="3" name="Text Box 8"/>
          <p:cNvSpPr txBox="1">
            <a:spLocks noChangeArrowheads="1"/>
          </p:cNvSpPr>
          <p:nvPr/>
        </p:nvSpPr>
        <p:spPr bwMode="auto">
          <a:xfrm>
            <a:off x="6435725" y="784225"/>
            <a:ext cx="1881188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/>
              <a:t>А.А. Хачатуров</a:t>
            </a:r>
          </a:p>
          <a:p>
            <a:pPr eaLnBrk="1" hangingPunct="1"/>
            <a:r>
              <a:rPr lang="ru-RU"/>
              <a:t>В.Л. Афанасьев</a:t>
            </a:r>
          </a:p>
          <a:p>
            <a:pPr eaLnBrk="1" hangingPunct="1"/>
            <a:r>
              <a:rPr lang="ru-RU"/>
              <a:t>В.И. Кольцов</a:t>
            </a: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620713"/>
            <a:ext cx="5373688" cy="365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2976563"/>
            <a:ext cx="5002213" cy="376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4321175"/>
            <a:ext cx="3816350" cy="213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0137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376238" y="114300"/>
            <a:ext cx="558641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000" b="1">
                <a:latin typeface="Times New Roman" pitchFamily="18" charset="0"/>
              </a:rPr>
              <a:t>APL Profilometer (developed by the French Road</a:t>
            </a:r>
            <a:endParaRPr lang="ru-RU" sz="2000" b="1">
              <a:latin typeface="Times New Roman" pitchFamily="18" charset="0"/>
            </a:endParaRPr>
          </a:p>
          <a:p>
            <a:pPr eaLnBrk="1" hangingPunct="1"/>
            <a:r>
              <a:rPr lang="ru-RU" sz="2000" b="1">
                <a:latin typeface="Times New Roman" pitchFamily="18" charset="0"/>
              </a:rPr>
              <a:t>Research Laboratory, LCPC)</a:t>
            </a:r>
            <a:r>
              <a:rPr lang="ru-RU" sz="2000">
                <a:latin typeface="Times New Roman" pitchFamily="18" charset="0"/>
              </a:rPr>
              <a:t> </a:t>
            </a:r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0" t="4924"/>
          <a:stretch>
            <a:fillRect/>
          </a:stretch>
        </p:blipFill>
        <p:spPr bwMode="auto">
          <a:xfrm>
            <a:off x="4284663" y="692150"/>
            <a:ext cx="4679950" cy="288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5170488" y="3736975"/>
            <a:ext cx="32178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>
                <a:solidFill>
                  <a:srgbClr val="FF3300"/>
                </a:solidFill>
              </a:rPr>
              <a:t>21,6</a:t>
            </a:r>
            <a:r>
              <a:rPr lang="ru-RU"/>
              <a:t> км/ч </a:t>
            </a:r>
            <a:r>
              <a:rPr lang="ru-RU">
                <a:solidFill>
                  <a:srgbClr val="FF3300"/>
                </a:solidFill>
              </a:rPr>
              <a:t>    50 </a:t>
            </a:r>
            <a:r>
              <a:rPr lang="ru-RU"/>
              <a:t>км/ч </a:t>
            </a:r>
            <a:r>
              <a:rPr lang="ru-RU">
                <a:solidFill>
                  <a:srgbClr val="FF3300"/>
                </a:solidFill>
              </a:rPr>
              <a:t>   72</a:t>
            </a:r>
            <a:r>
              <a:rPr lang="ru-RU"/>
              <a:t> км/ч</a:t>
            </a:r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908050"/>
            <a:ext cx="4321175" cy="374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4381500"/>
            <a:ext cx="4464050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4740275"/>
            <a:ext cx="4248150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8405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1760" y="580038"/>
            <a:ext cx="35958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Требования к ровности по </a:t>
            </a:r>
            <a:r>
              <a:rPr lang="en-US" dirty="0" smtClean="0"/>
              <a:t>IRI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6675295" y="949370"/>
            <a:ext cx="18213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д</a:t>
            </a:r>
            <a:r>
              <a:rPr lang="ru-RU" sz="1600" dirty="0" smtClean="0"/>
              <a:t>ля новых дорог</a:t>
            </a:r>
            <a:endParaRPr lang="ru-RU" sz="1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300192" y="580038"/>
            <a:ext cx="21964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СП 78.13330.2012 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6889016"/>
              </p:ext>
            </p:extLst>
          </p:nvPr>
        </p:nvGraphicFramePr>
        <p:xfrm>
          <a:off x="1475656" y="2708920"/>
          <a:ext cx="6096000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Категория</a:t>
                      </a:r>
                      <a:r>
                        <a:rPr lang="ru-RU" baseline="0" dirty="0" smtClean="0"/>
                        <a:t> автомобильной дороги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IRI</a:t>
                      </a:r>
                      <a:r>
                        <a:rPr lang="ru-RU" dirty="0" smtClean="0"/>
                        <a:t>, м/км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I, II, III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2,2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IV, V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2,6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38020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372340" y="445357"/>
            <a:ext cx="8260672" cy="679387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/>
              <a:t>Изменение ровности во времени</a:t>
            </a:r>
            <a:endParaRPr lang="ru-RU" sz="2800" dirty="0"/>
          </a:p>
        </p:txBody>
      </p:sp>
      <p:cxnSp>
        <p:nvCxnSpPr>
          <p:cNvPr id="4" name="Прямая со стрелкой 3"/>
          <p:cNvCxnSpPr/>
          <p:nvPr/>
        </p:nvCxnSpPr>
        <p:spPr>
          <a:xfrm>
            <a:off x="1619672" y="5949280"/>
            <a:ext cx="701334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flipV="1">
            <a:off x="1619672" y="1926124"/>
            <a:ext cx="0" cy="40231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05878" y="1193344"/>
            <a:ext cx="40591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Ровность</a:t>
            </a:r>
            <a:r>
              <a:rPr lang="ru-RU" dirty="0" smtClean="0"/>
              <a:t> (просвет под рейкой,</a:t>
            </a:r>
          </a:p>
          <a:p>
            <a:r>
              <a:rPr lang="ru-RU" dirty="0"/>
              <a:t>п</a:t>
            </a:r>
            <a:r>
              <a:rPr lang="ru-RU" dirty="0" smtClean="0"/>
              <a:t>оказания </a:t>
            </a:r>
            <a:r>
              <a:rPr lang="ru-RU" dirty="0" err="1" smtClean="0"/>
              <a:t>толчкомера</a:t>
            </a:r>
            <a:r>
              <a:rPr lang="ru-RU" dirty="0" smtClean="0"/>
              <a:t>, ПКРС, </a:t>
            </a:r>
            <a:r>
              <a:rPr lang="en-US" dirty="0" smtClean="0"/>
              <a:t>IRI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7729707" y="6120338"/>
            <a:ext cx="920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Время</a:t>
            </a:r>
            <a:endParaRPr lang="ru-RU" dirty="0"/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1619672" y="3429000"/>
            <a:ext cx="701334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694301" y="3049478"/>
            <a:ext cx="27719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Предельное значение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1630686" y="3451860"/>
            <a:ext cx="4701534" cy="1668780"/>
          </a:xfrm>
          <a:custGeom>
            <a:avLst/>
            <a:gdLst>
              <a:gd name="connsiteX0" fmla="*/ 15234 w 4701534"/>
              <a:gd name="connsiteY0" fmla="*/ 1668780 h 1668780"/>
              <a:gd name="connsiteX1" fmla="*/ 723894 w 4701534"/>
              <a:gd name="connsiteY1" fmla="*/ 822960 h 1668780"/>
              <a:gd name="connsiteX2" fmla="*/ 4701534 w 4701534"/>
              <a:gd name="connsiteY2" fmla="*/ 0 h 1668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01534" h="1668780">
                <a:moveTo>
                  <a:pt x="15234" y="1668780"/>
                </a:moveTo>
                <a:cubicBezTo>
                  <a:pt x="-20961" y="1384935"/>
                  <a:pt x="-57156" y="1101090"/>
                  <a:pt x="723894" y="822960"/>
                </a:cubicBezTo>
                <a:cubicBezTo>
                  <a:pt x="1504944" y="544830"/>
                  <a:pt x="4118604" y="171450"/>
                  <a:pt x="4701534" y="0"/>
                </a:cubicBezTo>
              </a:path>
            </a:pathLst>
          </a:cu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9" name="Прямая со стрелкой 18"/>
          <p:cNvCxnSpPr>
            <a:stCxn id="17" idx="2"/>
          </p:cNvCxnSpPr>
          <p:nvPr/>
        </p:nvCxnSpPr>
        <p:spPr>
          <a:xfrm>
            <a:off x="6332220" y="3451860"/>
            <a:ext cx="0" cy="148930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632244" y="4390182"/>
            <a:ext cx="259398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Выполнение работ в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рамках ремонта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6332220" y="4137660"/>
            <a:ext cx="2286000" cy="754380"/>
          </a:xfrm>
          <a:custGeom>
            <a:avLst/>
            <a:gdLst>
              <a:gd name="connsiteX0" fmla="*/ 0 w 2286000"/>
              <a:gd name="connsiteY0" fmla="*/ 754380 h 754380"/>
              <a:gd name="connsiteX1" fmla="*/ 662940 w 2286000"/>
              <a:gd name="connsiteY1" fmla="*/ 320040 h 754380"/>
              <a:gd name="connsiteX2" fmla="*/ 2286000 w 2286000"/>
              <a:gd name="connsiteY2" fmla="*/ 0 h 75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86000" h="754380">
                <a:moveTo>
                  <a:pt x="0" y="754380"/>
                </a:moveTo>
                <a:cubicBezTo>
                  <a:pt x="140970" y="600075"/>
                  <a:pt x="281940" y="445770"/>
                  <a:pt x="662940" y="320040"/>
                </a:cubicBezTo>
                <a:cubicBezTo>
                  <a:pt x="1043940" y="194310"/>
                  <a:pt x="2045970" y="41910"/>
                  <a:pt x="2286000" y="0"/>
                </a:cubicBezTo>
              </a:path>
            </a:pathLst>
          </a:cu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5377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Поперечная ровность</a:t>
            </a:r>
            <a:endParaRPr lang="ru-RU" dirty="0"/>
          </a:p>
        </p:txBody>
      </p:sp>
      <p:sp>
        <p:nvSpPr>
          <p:cNvPr id="49" name="Rectangle 66"/>
          <p:cNvSpPr>
            <a:spLocks noChangeArrowheads="1"/>
          </p:cNvSpPr>
          <p:nvPr/>
        </p:nvSpPr>
        <p:spPr bwMode="auto">
          <a:xfrm>
            <a:off x="1476375" y="2009601"/>
            <a:ext cx="4248150" cy="215900"/>
          </a:xfrm>
          <a:prstGeom prst="rect">
            <a:avLst/>
          </a:prstGeom>
          <a:solidFill>
            <a:schemeClr val="accent1"/>
          </a:solidFill>
          <a:ln w="2857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0" name="Freeform 68"/>
          <p:cNvSpPr>
            <a:spLocks/>
          </p:cNvSpPr>
          <p:nvPr/>
        </p:nvSpPr>
        <p:spPr bwMode="auto">
          <a:xfrm>
            <a:off x="1187450" y="2250901"/>
            <a:ext cx="4679950" cy="168275"/>
          </a:xfrm>
          <a:custGeom>
            <a:avLst/>
            <a:gdLst>
              <a:gd name="T0" fmla="*/ 0 w 2948"/>
              <a:gd name="T1" fmla="*/ 37803138 h 106"/>
              <a:gd name="T2" fmla="*/ 1028223750 w 2948"/>
              <a:gd name="T3" fmla="*/ 37803138 h 106"/>
              <a:gd name="T4" fmla="*/ 2147483647 w 2948"/>
              <a:gd name="T5" fmla="*/ 267136563 h 106"/>
              <a:gd name="T6" fmla="*/ 2147483647 w 2948"/>
              <a:gd name="T7" fmla="*/ 37803138 h 106"/>
              <a:gd name="T8" fmla="*/ 2147483647 w 2948"/>
              <a:gd name="T9" fmla="*/ 267136563 h 106"/>
              <a:gd name="T10" fmla="*/ 2147483647 w 2948"/>
              <a:gd name="T11" fmla="*/ 37803138 h 106"/>
              <a:gd name="T12" fmla="*/ 2147483647 w 2948"/>
              <a:gd name="T13" fmla="*/ 37803138 h 10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948"/>
              <a:gd name="T22" fmla="*/ 0 h 106"/>
              <a:gd name="T23" fmla="*/ 2948 w 2948"/>
              <a:gd name="T24" fmla="*/ 106 h 10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948" h="106">
                <a:moveTo>
                  <a:pt x="0" y="15"/>
                </a:moveTo>
                <a:cubicBezTo>
                  <a:pt x="124" y="7"/>
                  <a:pt x="249" y="0"/>
                  <a:pt x="408" y="15"/>
                </a:cubicBezTo>
                <a:cubicBezTo>
                  <a:pt x="567" y="30"/>
                  <a:pt x="772" y="106"/>
                  <a:pt x="953" y="106"/>
                </a:cubicBezTo>
                <a:cubicBezTo>
                  <a:pt x="1134" y="106"/>
                  <a:pt x="1301" y="15"/>
                  <a:pt x="1497" y="15"/>
                </a:cubicBezTo>
                <a:cubicBezTo>
                  <a:pt x="1693" y="15"/>
                  <a:pt x="1936" y="106"/>
                  <a:pt x="2132" y="106"/>
                </a:cubicBezTo>
                <a:cubicBezTo>
                  <a:pt x="2328" y="106"/>
                  <a:pt x="2540" y="30"/>
                  <a:pt x="2676" y="15"/>
                </a:cubicBezTo>
                <a:cubicBezTo>
                  <a:pt x="2812" y="0"/>
                  <a:pt x="2880" y="7"/>
                  <a:pt x="2948" y="15"/>
                </a:cubicBezTo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" name="Rectangle 69"/>
          <p:cNvSpPr>
            <a:spLocks noChangeArrowheads="1"/>
          </p:cNvSpPr>
          <p:nvPr/>
        </p:nvSpPr>
        <p:spPr bwMode="auto">
          <a:xfrm>
            <a:off x="1547813" y="2058813"/>
            <a:ext cx="1295400" cy="133350"/>
          </a:xfrm>
          <a:prstGeom prst="rect">
            <a:avLst/>
          </a:prstGeom>
          <a:solidFill>
            <a:schemeClr val="accent1"/>
          </a:solidFill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2" name="Rectangle 70"/>
          <p:cNvSpPr>
            <a:spLocks noChangeArrowheads="1"/>
          </p:cNvSpPr>
          <p:nvPr/>
        </p:nvSpPr>
        <p:spPr bwMode="auto">
          <a:xfrm>
            <a:off x="2949575" y="2058813"/>
            <a:ext cx="1296988" cy="133350"/>
          </a:xfrm>
          <a:prstGeom prst="rect">
            <a:avLst/>
          </a:prstGeom>
          <a:solidFill>
            <a:schemeClr val="accent1"/>
          </a:solidFill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3" name="Rectangle 71"/>
          <p:cNvSpPr>
            <a:spLocks noChangeArrowheads="1"/>
          </p:cNvSpPr>
          <p:nvPr/>
        </p:nvSpPr>
        <p:spPr bwMode="auto">
          <a:xfrm>
            <a:off x="4356100" y="2058813"/>
            <a:ext cx="1296988" cy="133350"/>
          </a:xfrm>
          <a:prstGeom prst="rect">
            <a:avLst/>
          </a:prstGeom>
          <a:solidFill>
            <a:schemeClr val="accent1"/>
          </a:solidFill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4" name="Rectangle 72"/>
          <p:cNvSpPr>
            <a:spLocks noChangeArrowheads="1"/>
          </p:cNvSpPr>
          <p:nvPr/>
        </p:nvSpPr>
        <p:spPr bwMode="auto">
          <a:xfrm>
            <a:off x="3132138" y="1914351"/>
            <a:ext cx="1008062" cy="73025"/>
          </a:xfrm>
          <a:prstGeom prst="rect">
            <a:avLst/>
          </a:prstGeom>
          <a:solidFill>
            <a:schemeClr val="accent1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5" name="Line 73"/>
          <p:cNvSpPr>
            <a:spLocks noChangeShapeType="1"/>
          </p:cNvSpPr>
          <p:nvPr/>
        </p:nvSpPr>
        <p:spPr bwMode="auto">
          <a:xfrm flipV="1">
            <a:off x="4552950" y="1577801"/>
            <a:ext cx="0" cy="8636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6" name="Text Box 74"/>
          <p:cNvSpPr txBox="1">
            <a:spLocks noChangeArrowheads="1"/>
          </p:cNvSpPr>
          <p:nvPr/>
        </p:nvSpPr>
        <p:spPr bwMode="auto">
          <a:xfrm>
            <a:off x="6424613" y="1850851"/>
            <a:ext cx="22288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ru-RU">
                <a:latin typeface="Times New Roman" pitchFamily="18" charset="0"/>
              </a:rPr>
              <a:t>2-х метровая рейка +</a:t>
            </a:r>
          </a:p>
          <a:p>
            <a:pPr algn="ctr" eaLnBrk="1" hangingPunct="1"/>
            <a:r>
              <a:rPr lang="ru-RU">
                <a:latin typeface="Times New Roman" pitchFamily="18" charset="0"/>
              </a:rPr>
              <a:t>щуп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228184" y="2636912"/>
            <a:ext cx="24304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ОДН 218.0.006-2002</a:t>
            </a:r>
            <a:endParaRPr lang="ru-RU" b="1" dirty="0"/>
          </a:p>
        </p:txBody>
      </p:sp>
      <p:sp>
        <p:nvSpPr>
          <p:cNvPr id="58" name="TextBox 57"/>
          <p:cNvSpPr txBox="1"/>
          <p:nvPr/>
        </p:nvSpPr>
        <p:spPr>
          <a:xfrm>
            <a:off x="528048" y="2636912"/>
            <a:ext cx="4235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Методика проведения измерений:</a:t>
            </a:r>
            <a:endParaRPr lang="ru-RU" dirty="0"/>
          </a:p>
        </p:txBody>
      </p:sp>
      <p:sp>
        <p:nvSpPr>
          <p:cNvPr id="59" name="Прямоугольник 58"/>
          <p:cNvSpPr/>
          <p:nvPr/>
        </p:nvSpPr>
        <p:spPr>
          <a:xfrm>
            <a:off x="2736946" y="3006244"/>
            <a:ext cx="61237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Рекомендации по выявлению и устранению колей</a:t>
            </a:r>
            <a:endParaRPr lang="ru-RU" b="1" dirty="0"/>
          </a:p>
        </p:txBody>
      </p:sp>
      <p:sp>
        <p:nvSpPr>
          <p:cNvPr id="60" name="Rectangle 66"/>
          <p:cNvSpPr>
            <a:spLocks noChangeArrowheads="1"/>
          </p:cNvSpPr>
          <p:nvPr/>
        </p:nvSpPr>
        <p:spPr bwMode="auto">
          <a:xfrm>
            <a:off x="1333500" y="4100314"/>
            <a:ext cx="4248150" cy="215900"/>
          </a:xfrm>
          <a:prstGeom prst="rect">
            <a:avLst/>
          </a:prstGeom>
          <a:solidFill>
            <a:schemeClr val="accent1"/>
          </a:solidFill>
          <a:ln w="2857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1" name="Freeform 68"/>
          <p:cNvSpPr>
            <a:spLocks/>
          </p:cNvSpPr>
          <p:nvPr/>
        </p:nvSpPr>
        <p:spPr bwMode="auto">
          <a:xfrm>
            <a:off x="1044575" y="4581128"/>
            <a:ext cx="4679950" cy="168275"/>
          </a:xfrm>
          <a:custGeom>
            <a:avLst/>
            <a:gdLst>
              <a:gd name="T0" fmla="*/ 0 w 2948"/>
              <a:gd name="T1" fmla="*/ 37803138 h 106"/>
              <a:gd name="T2" fmla="*/ 1028223750 w 2948"/>
              <a:gd name="T3" fmla="*/ 37803138 h 106"/>
              <a:gd name="T4" fmla="*/ 2147483647 w 2948"/>
              <a:gd name="T5" fmla="*/ 267136563 h 106"/>
              <a:gd name="T6" fmla="*/ 2147483647 w 2948"/>
              <a:gd name="T7" fmla="*/ 37803138 h 106"/>
              <a:gd name="T8" fmla="*/ 2147483647 w 2948"/>
              <a:gd name="T9" fmla="*/ 267136563 h 106"/>
              <a:gd name="T10" fmla="*/ 2147483647 w 2948"/>
              <a:gd name="T11" fmla="*/ 37803138 h 106"/>
              <a:gd name="T12" fmla="*/ 2147483647 w 2948"/>
              <a:gd name="T13" fmla="*/ 37803138 h 10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948"/>
              <a:gd name="T22" fmla="*/ 0 h 106"/>
              <a:gd name="T23" fmla="*/ 2948 w 2948"/>
              <a:gd name="T24" fmla="*/ 106 h 10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948" h="106">
                <a:moveTo>
                  <a:pt x="0" y="15"/>
                </a:moveTo>
                <a:cubicBezTo>
                  <a:pt x="124" y="7"/>
                  <a:pt x="249" y="0"/>
                  <a:pt x="408" y="15"/>
                </a:cubicBezTo>
                <a:cubicBezTo>
                  <a:pt x="567" y="30"/>
                  <a:pt x="772" y="106"/>
                  <a:pt x="953" y="106"/>
                </a:cubicBezTo>
                <a:cubicBezTo>
                  <a:pt x="1134" y="106"/>
                  <a:pt x="1301" y="15"/>
                  <a:pt x="1497" y="15"/>
                </a:cubicBezTo>
                <a:cubicBezTo>
                  <a:pt x="1693" y="15"/>
                  <a:pt x="1936" y="106"/>
                  <a:pt x="2132" y="106"/>
                </a:cubicBezTo>
                <a:cubicBezTo>
                  <a:pt x="2328" y="106"/>
                  <a:pt x="2540" y="30"/>
                  <a:pt x="2676" y="15"/>
                </a:cubicBezTo>
                <a:cubicBezTo>
                  <a:pt x="2812" y="0"/>
                  <a:pt x="2880" y="7"/>
                  <a:pt x="2948" y="15"/>
                </a:cubicBezTo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2" name="Rectangle 69"/>
          <p:cNvSpPr>
            <a:spLocks noChangeArrowheads="1"/>
          </p:cNvSpPr>
          <p:nvPr/>
        </p:nvSpPr>
        <p:spPr bwMode="auto">
          <a:xfrm>
            <a:off x="1404938" y="4149526"/>
            <a:ext cx="1295400" cy="133350"/>
          </a:xfrm>
          <a:prstGeom prst="rect">
            <a:avLst/>
          </a:prstGeom>
          <a:solidFill>
            <a:schemeClr val="accent1"/>
          </a:solidFill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3" name="Rectangle 70"/>
          <p:cNvSpPr>
            <a:spLocks noChangeArrowheads="1"/>
          </p:cNvSpPr>
          <p:nvPr/>
        </p:nvSpPr>
        <p:spPr bwMode="auto">
          <a:xfrm>
            <a:off x="2806700" y="4149526"/>
            <a:ext cx="1296988" cy="133350"/>
          </a:xfrm>
          <a:prstGeom prst="rect">
            <a:avLst/>
          </a:prstGeom>
          <a:solidFill>
            <a:schemeClr val="accent1"/>
          </a:solidFill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4" name="Rectangle 71"/>
          <p:cNvSpPr>
            <a:spLocks noChangeArrowheads="1"/>
          </p:cNvSpPr>
          <p:nvPr/>
        </p:nvSpPr>
        <p:spPr bwMode="auto">
          <a:xfrm>
            <a:off x="4213225" y="4149526"/>
            <a:ext cx="1296988" cy="133350"/>
          </a:xfrm>
          <a:prstGeom prst="rect">
            <a:avLst/>
          </a:prstGeom>
          <a:solidFill>
            <a:schemeClr val="accent1"/>
          </a:solidFill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5" name="Rectangle 72"/>
          <p:cNvSpPr>
            <a:spLocks noChangeArrowheads="1"/>
          </p:cNvSpPr>
          <p:nvPr/>
        </p:nvSpPr>
        <p:spPr bwMode="auto">
          <a:xfrm>
            <a:off x="2989263" y="4005064"/>
            <a:ext cx="1008062" cy="73025"/>
          </a:xfrm>
          <a:prstGeom prst="rect">
            <a:avLst/>
          </a:prstGeom>
          <a:solidFill>
            <a:schemeClr val="accent1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7" name="Text Box 74"/>
          <p:cNvSpPr txBox="1">
            <a:spLocks noChangeArrowheads="1"/>
          </p:cNvSpPr>
          <p:nvPr/>
        </p:nvSpPr>
        <p:spPr bwMode="auto">
          <a:xfrm>
            <a:off x="5999821" y="4181078"/>
            <a:ext cx="279268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ru-RU" dirty="0">
                <a:latin typeface="Times New Roman" pitchFamily="18" charset="0"/>
              </a:rPr>
              <a:t>2-х метровая рейка +</a:t>
            </a:r>
          </a:p>
          <a:p>
            <a:pPr algn="ctr" eaLnBrk="1" hangingPunct="1"/>
            <a:r>
              <a:rPr lang="ru-RU" dirty="0" smtClean="0">
                <a:latin typeface="Times New Roman" pitchFamily="18" charset="0"/>
              </a:rPr>
              <a:t>щуп + стаканы</a:t>
            </a:r>
          </a:p>
          <a:p>
            <a:pPr algn="ctr" eaLnBrk="1" hangingPunct="1"/>
            <a:r>
              <a:rPr lang="ru-RU" dirty="0" smtClean="0">
                <a:latin typeface="Times New Roman" pitchFamily="18" charset="0"/>
              </a:rPr>
              <a:t>постоянной и переменной</a:t>
            </a:r>
          </a:p>
          <a:p>
            <a:pPr algn="ctr" eaLnBrk="1" hangingPunct="1"/>
            <a:r>
              <a:rPr lang="ru-RU" dirty="0" smtClean="0">
                <a:latin typeface="Times New Roman" pitchFamily="18" charset="0"/>
              </a:rPr>
              <a:t>высоты</a:t>
            </a:r>
            <a:endParaRPr lang="ru-RU" dirty="0">
              <a:latin typeface="Times New Roman" pitchFamily="18" charset="0"/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1404938" y="4316214"/>
            <a:ext cx="142875" cy="2649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5292080" y="4448671"/>
            <a:ext cx="289570" cy="1324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Прямоугольник 69"/>
          <p:cNvSpPr/>
          <p:nvPr/>
        </p:nvSpPr>
        <p:spPr>
          <a:xfrm>
            <a:off x="5364088" y="4316214"/>
            <a:ext cx="144785" cy="1324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2" name="Прямая со стрелкой 71"/>
          <p:cNvCxnSpPr/>
          <p:nvPr/>
        </p:nvCxnSpPr>
        <p:spPr>
          <a:xfrm>
            <a:off x="1691680" y="4316214"/>
            <a:ext cx="0" cy="264914"/>
          </a:xfrm>
          <a:prstGeom prst="straightConnector1">
            <a:avLst/>
          </a:prstGeom>
          <a:ln>
            <a:solidFill>
              <a:srgbClr val="0070C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 стрелкой 73"/>
          <p:cNvCxnSpPr/>
          <p:nvPr/>
        </p:nvCxnSpPr>
        <p:spPr>
          <a:xfrm>
            <a:off x="4355976" y="4316214"/>
            <a:ext cx="0" cy="465028"/>
          </a:xfrm>
          <a:prstGeom prst="straightConnector1">
            <a:avLst/>
          </a:prstGeom>
          <a:ln>
            <a:solidFill>
              <a:srgbClr val="0070C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 стрелкой 75"/>
          <p:cNvCxnSpPr>
            <a:stCxn id="60" idx="2"/>
          </p:cNvCxnSpPr>
          <p:nvPr/>
        </p:nvCxnSpPr>
        <p:spPr>
          <a:xfrm>
            <a:off x="3457575" y="4316214"/>
            <a:ext cx="0" cy="349051"/>
          </a:xfrm>
          <a:prstGeom prst="straightConnector1">
            <a:avLst/>
          </a:prstGeom>
          <a:ln>
            <a:solidFill>
              <a:srgbClr val="0070C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 стрелкой 79"/>
          <p:cNvCxnSpPr/>
          <p:nvPr/>
        </p:nvCxnSpPr>
        <p:spPr>
          <a:xfrm flipV="1">
            <a:off x="2483768" y="4316214"/>
            <a:ext cx="0" cy="433189"/>
          </a:xfrm>
          <a:prstGeom prst="straightConnector1">
            <a:avLst/>
          </a:prstGeom>
          <a:ln>
            <a:solidFill>
              <a:srgbClr val="0070C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 стрелкой 81"/>
          <p:cNvCxnSpPr/>
          <p:nvPr/>
        </p:nvCxnSpPr>
        <p:spPr>
          <a:xfrm>
            <a:off x="5148064" y="4282876"/>
            <a:ext cx="0" cy="382389"/>
          </a:xfrm>
          <a:prstGeom prst="straightConnector1">
            <a:avLst/>
          </a:prstGeom>
          <a:ln>
            <a:solidFill>
              <a:srgbClr val="0070C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>
            <a:off x="528047" y="5589240"/>
            <a:ext cx="4235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Методика проведения измерений:</a:t>
            </a:r>
            <a:endParaRPr lang="ru-RU" dirty="0"/>
          </a:p>
        </p:txBody>
      </p:sp>
      <p:sp>
        <p:nvSpPr>
          <p:cNvPr id="84" name="Прямоугольник 83"/>
          <p:cNvSpPr/>
          <p:nvPr/>
        </p:nvSpPr>
        <p:spPr>
          <a:xfrm>
            <a:off x="2734406" y="5935628"/>
            <a:ext cx="61237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Рекомендации по выявлению и устранению колей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598670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72340" y="445357"/>
            <a:ext cx="8260672" cy="679387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/>
              <a:t>Поперечная ровность</a:t>
            </a:r>
            <a:endParaRPr lang="ru-RU" sz="2800" dirty="0"/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1187450" y="1966119"/>
            <a:ext cx="6696075" cy="2016125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1187450" y="1966119"/>
            <a:ext cx="2573338" cy="20161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3635375" y="1966119"/>
            <a:ext cx="2573338" cy="20161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6083300" y="1966119"/>
            <a:ext cx="1800225" cy="20161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Line 12"/>
          <p:cNvSpPr>
            <a:spLocks noChangeShapeType="1"/>
          </p:cNvSpPr>
          <p:nvPr/>
        </p:nvSpPr>
        <p:spPr bwMode="auto">
          <a:xfrm flipV="1">
            <a:off x="971550" y="2975769"/>
            <a:ext cx="7272338" cy="15875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" name="Line 13"/>
          <p:cNvSpPr>
            <a:spLocks noChangeShapeType="1"/>
          </p:cNvSpPr>
          <p:nvPr/>
        </p:nvSpPr>
        <p:spPr bwMode="auto">
          <a:xfrm flipV="1">
            <a:off x="1187450" y="1246982"/>
            <a:ext cx="0" cy="503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" name="Line 14"/>
          <p:cNvSpPr>
            <a:spLocks noChangeShapeType="1"/>
          </p:cNvSpPr>
          <p:nvPr/>
        </p:nvSpPr>
        <p:spPr bwMode="auto">
          <a:xfrm flipV="1">
            <a:off x="7883525" y="1246982"/>
            <a:ext cx="0" cy="503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" name="Line 15"/>
          <p:cNvSpPr>
            <a:spLocks noChangeShapeType="1"/>
          </p:cNvSpPr>
          <p:nvPr/>
        </p:nvSpPr>
        <p:spPr bwMode="auto">
          <a:xfrm>
            <a:off x="1187450" y="1462882"/>
            <a:ext cx="66960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" name="Text Box 16"/>
          <p:cNvSpPr txBox="1">
            <a:spLocks noChangeArrowheads="1"/>
          </p:cNvSpPr>
          <p:nvPr/>
        </p:nvSpPr>
        <p:spPr bwMode="auto">
          <a:xfrm>
            <a:off x="2493963" y="1124744"/>
            <a:ext cx="48133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>
                <a:solidFill>
                  <a:srgbClr val="FF3300"/>
                </a:solidFill>
                <a:latin typeface="Times New Roman" pitchFamily="18" charset="0"/>
              </a:rPr>
              <a:t>Самостоятельный участок (от 20 м до неск. км)</a:t>
            </a:r>
          </a:p>
        </p:txBody>
      </p:sp>
      <p:sp>
        <p:nvSpPr>
          <p:cNvPr id="12" name="Line 17"/>
          <p:cNvSpPr>
            <a:spLocks noChangeShapeType="1"/>
          </p:cNvSpPr>
          <p:nvPr/>
        </p:nvSpPr>
        <p:spPr bwMode="auto">
          <a:xfrm>
            <a:off x="1187450" y="4199732"/>
            <a:ext cx="0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" name="Line 18"/>
          <p:cNvSpPr>
            <a:spLocks noChangeShapeType="1"/>
          </p:cNvSpPr>
          <p:nvPr/>
        </p:nvSpPr>
        <p:spPr bwMode="auto">
          <a:xfrm>
            <a:off x="3635375" y="4199732"/>
            <a:ext cx="0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" name="Line 19"/>
          <p:cNvSpPr>
            <a:spLocks noChangeShapeType="1"/>
          </p:cNvSpPr>
          <p:nvPr/>
        </p:nvSpPr>
        <p:spPr bwMode="auto">
          <a:xfrm>
            <a:off x="6083300" y="4199732"/>
            <a:ext cx="0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" name="Line 20"/>
          <p:cNvSpPr>
            <a:spLocks noChangeShapeType="1"/>
          </p:cNvSpPr>
          <p:nvPr/>
        </p:nvSpPr>
        <p:spPr bwMode="auto">
          <a:xfrm>
            <a:off x="7883525" y="4199732"/>
            <a:ext cx="0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" name="Line 21"/>
          <p:cNvSpPr>
            <a:spLocks noChangeShapeType="1"/>
          </p:cNvSpPr>
          <p:nvPr/>
        </p:nvSpPr>
        <p:spPr bwMode="auto">
          <a:xfrm>
            <a:off x="1187450" y="4415632"/>
            <a:ext cx="2447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" name="Line 22"/>
          <p:cNvSpPr>
            <a:spLocks noChangeShapeType="1"/>
          </p:cNvSpPr>
          <p:nvPr/>
        </p:nvSpPr>
        <p:spPr bwMode="auto">
          <a:xfrm>
            <a:off x="3635375" y="4415632"/>
            <a:ext cx="2447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" name="Line 23"/>
          <p:cNvSpPr>
            <a:spLocks noChangeShapeType="1"/>
          </p:cNvSpPr>
          <p:nvPr/>
        </p:nvSpPr>
        <p:spPr bwMode="auto">
          <a:xfrm>
            <a:off x="6083300" y="4415632"/>
            <a:ext cx="18002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9" name="Text Box 24"/>
          <p:cNvSpPr txBox="1">
            <a:spLocks noChangeArrowheads="1"/>
          </p:cNvSpPr>
          <p:nvPr/>
        </p:nvSpPr>
        <p:spPr bwMode="auto">
          <a:xfrm>
            <a:off x="1547813" y="4075907"/>
            <a:ext cx="17430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>
                <a:solidFill>
                  <a:srgbClr val="0000FF"/>
                </a:solidFill>
                <a:latin typeface="Times New Roman" pitchFamily="18" charset="0"/>
              </a:rPr>
              <a:t>Измерительный</a:t>
            </a:r>
          </a:p>
          <a:p>
            <a:pPr eaLnBrk="1" hangingPunct="1"/>
            <a:r>
              <a:rPr lang="ru-RU">
                <a:solidFill>
                  <a:srgbClr val="0000FF"/>
                </a:solidFill>
                <a:latin typeface="Times New Roman" pitchFamily="18" charset="0"/>
              </a:rPr>
              <a:t>участок (100 м)</a:t>
            </a:r>
          </a:p>
        </p:txBody>
      </p:sp>
      <p:sp>
        <p:nvSpPr>
          <p:cNvPr id="20" name="Text Box 25"/>
          <p:cNvSpPr txBox="1">
            <a:spLocks noChangeArrowheads="1"/>
          </p:cNvSpPr>
          <p:nvPr/>
        </p:nvSpPr>
        <p:spPr bwMode="auto">
          <a:xfrm>
            <a:off x="3995738" y="4055269"/>
            <a:ext cx="17430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>
                <a:solidFill>
                  <a:srgbClr val="0000FF"/>
                </a:solidFill>
                <a:latin typeface="Times New Roman" pitchFamily="18" charset="0"/>
              </a:rPr>
              <a:t>Измерительный</a:t>
            </a:r>
          </a:p>
          <a:p>
            <a:pPr eaLnBrk="1" hangingPunct="1"/>
            <a:r>
              <a:rPr lang="ru-RU">
                <a:solidFill>
                  <a:srgbClr val="0000FF"/>
                </a:solidFill>
                <a:latin typeface="Times New Roman" pitchFamily="18" charset="0"/>
              </a:rPr>
              <a:t>участок (100 м)</a:t>
            </a:r>
          </a:p>
        </p:txBody>
      </p:sp>
      <p:sp>
        <p:nvSpPr>
          <p:cNvPr id="21" name="Text Box 26"/>
          <p:cNvSpPr txBox="1">
            <a:spLocks noChangeArrowheads="1"/>
          </p:cNvSpPr>
          <p:nvPr/>
        </p:nvSpPr>
        <p:spPr bwMode="auto">
          <a:xfrm>
            <a:off x="6213475" y="4055269"/>
            <a:ext cx="1741488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ru-RU">
                <a:solidFill>
                  <a:srgbClr val="0000FF"/>
                </a:solidFill>
                <a:latin typeface="Times New Roman" pitchFamily="18" charset="0"/>
              </a:rPr>
              <a:t>Измерительный</a:t>
            </a:r>
          </a:p>
          <a:p>
            <a:pPr algn="ctr" eaLnBrk="1" hangingPunct="1"/>
            <a:r>
              <a:rPr lang="ru-RU">
                <a:solidFill>
                  <a:srgbClr val="0000FF"/>
                </a:solidFill>
                <a:latin typeface="Times New Roman" pitchFamily="18" charset="0"/>
              </a:rPr>
              <a:t>участок </a:t>
            </a:r>
          </a:p>
          <a:p>
            <a:pPr algn="ctr" eaLnBrk="1" hangingPunct="1"/>
            <a:r>
              <a:rPr lang="ru-RU">
                <a:solidFill>
                  <a:srgbClr val="0000FF"/>
                </a:solidFill>
                <a:latin typeface="Times New Roman" pitchFamily="18" charset="0"/>
              </a:rPr>
              <a:t>(укороченный)</a:t>
            </a:r>
          </a:p>
        </p:txBody>
      </p:sp>
      <p:sp>
        <p:nvSpPr>
          <p:cNvPr id="22" name="Line 32"/>
          <p:cNvSpPr>
            <a:spLocks noChangeShapeType="1"/>
          </p:cNvSpPr>
          <p:nvPr/>
        </p:nvSpPr>
        <p:spPr bwMode="auto">
          <a:xfrm>
            <a:off x="1763713" y="3479007"/>
            <a:ext cx="0" cy="431800"/>
          </a:xfrm>
          <a:prstGeom prst="line">
            <a:avLst/>
          </a:prstGeom>
          <a:noFill/>
          <a:ln w="57150">
            <a:solidFill>
              <a:srgbClr val="33CC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" name="Line 33"/>
          <p:cNvSpPr>
            <a:spLocks noChangeShapeType="1"/>
          </p:cNvSpPr>
          <p:nvPr/>
        </p:nvSpPr>
        <p:spPr bwMode="auto">
          <a:xfrm>
            <a:off x="1185863" y="3479007"/>
            <a:ext cx="1587" cy="431800"/>
          </a:xfrm>
          <a:prstGeom prst="line">
            <a:avLst/>
          </a:prstGeom>
          <a:noFill/>
          <a:ln w="57150">
            <a:solidFill>
              <a:srgbClr val="33CC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" name="Line 34"/>
          <p:cNvSpPr>
            <a:spLocks noChangeShapeType="1"/>
          </p:cNvSpPr>
          <p:nvPr/>
        </p:nvSpPr>
        <p:spPr bwMode="auto">
          <a:xfrm>
            <a:off x="3635375" y="3479007"/>
            <a:ext cx="0" cy="431800"/>
          </a:xfrm>
          <a:prstGeom prst="line">
            <a:avLst/>
          </a:prstGeom>
          <a:noFill/>
          <a:ln w="57150">
            <a:solidFill>
              <a:srgbClr val="33CC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5" name="Line 35"/>
          <p:cNvSpPr>
            <a:spLocks noChangeShapeType="1"/>
          </p:cNvSpPr>
          <p:nvPr/>
        </p:nvSpPr>
        <p:spPr bwMode="auto">
          <a:xfrm>
            <a:off x="2987675" y="3479007"/>
            <a:ext cx="0" cy="431800"/>
          </a:xfrm>
          <a:prstGeom prst="line">
            <a:avLst/>
          </a:prstGeom>
          <a:noFill/>
          <a:ln w="57150">
            <a:solidFill>
              <a:srgbClr val="33CC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6" name="Line 36"/>
          <p:cNvSpPr>
            <a:spLocks noChangeShapeType="1"/>
          </p:cNvSpPr>
          <p:nvPr/>
        </p:nvSpPr>
        <p:spPr bwMode="auto">
          <a:xfrm>
            <a:off x="2339975" y="3479007"/>
            <a:ext cx="0" cy="431800"/>
          </a:xfrm>
          <a:prstGeom prst="line">
            <a:avLst/>
          </a:prstGeom>
          <a:noFill/>
          <a:ln w="57150">
            <a:solidFill>
              <a:srgbClr val="33CC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7" name="Line 41"/>
          <p:cNvSpPr>
            <a:spLocks noChangeShapeType="1"/>
          </p:cNvSpPr>
          <p:nvPr/>
        </p:nvSpPr>
        <p:spPr bwMode="auto">
          <a:xfrm>
            <a:off x="4213225" y="3479007"/>
            <a:ext cx="0" cy="431800"/>
          </a:xfrm>
          <a:prstGeom prst="line">
            <a:avLst/>
          </a:prstGeom>
          <a:noFill/>
          <a:ln w="57150">
            <a:solidFill>
              <a:srgbClr val="33CC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" name="Line 42"/>
          <p:cNvSpPr>
            <a:spLocks noChangeShapeType="1"/>
          </p:cNvSpPr>
          <p:nvPr/>
        </p:nvSpPr>
        <p:spPr bwMode="auto">
          <a:xfrm>
            <a:off x="6084888" y="3479007"/>
            <a:ext cx="0" cy="431800"/>
          </a:xfrm>
          <a:prstGeom prst="line">
            <a:avLst/>
          </a:prstGeom>
          <a:noFill/>
          <a:ln w="57150">
            <a:solidFill>
              <a:srgbClr val="33CC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9" name="Line 43"/>
          <p:cNvSpPr>
            <a:spLocks noChangeShapeType="1"/>
          </p:cNvSpPr>
          <p:nvPr/>
        </p:nvSpPr>
        <p:spPr bwMode="auto">
          <a:xfrm>
            <a:off x="5437188" y="3479007"/>
            <a:ext cx="0" cy="431800"/>
          </a:xfrm>
          <a:prstGeom prst="line">
            <a:avLst/>
          </a:prstGeom>
          <a:noFill/>
          <a:ln w="57150">
            <a:solidFill>
              <a:srgbClr val="33CC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" name="Line 44"/>
          <p:cNvSpPr>
            <a:spLocks noChangeShapeType="1"/>
          </p:cNvSpPr>
          <p:nvPr/>
        </p:nvSpPr>
        <p:spPr bwMode="auto">
          <a:xfrm>
            <a:off x="4789488" y="3479007"/>
            <a:ext cx="0" cy="431800"/>
          </a:xfrm>
          <a:prstGeom prst="line">
            <a:avLst/>
          </a:prstGeom>
          <a:noFill/>
          <a:ln w="57150">
            <a:solidFill>
              <a:srgbClr val="33CC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" name="Line 49"/>
          <p:cNvSpPr>
            <a:spLocks noChangeShapeType="1"/>
          </p:cNvSpPr>
          <p:nvPr/>
        </p:nvSpPr>
        <p:spPr bwMode="auto">
          <a:xfrm>
            <a:off x="6516688" y="3479007"/>
            <a:ext cx="0" cy="431800"/>
          </a:xfrm>
          <a:prstGeom prst="line">
            <a:avLst/>
          </a:prstGeom>
          <a:noFill/>
          <a:ln w="57150">
            <a:solidFill>
              <a:srgbClr val="33CC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2" name="Line 50"/>
          <p:cNvSpPr>
            <a:spLocks noChangeShapeType="1"/>
          </p:cNvSpPr>
          <p:nvPr/>
        </p:nvSpPr>
        <p:spPr bwMode="auto">
          <a:xfrm>
            <a:off x="7883525" y="3479007"/>
            <a:ext cx="1588" cy="431800"/>
          </a:xfrm>
          <a:prstGeom prst="line">
            <a:avLst/>
          </a:prstGeom>
          <a:noFill/>
          <a:ln w="57150">
            <a:solidFill>
              <a:srgbClr val="33CC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3" name="Line 51"/>
          <p:cNvSpPr>
            <a:spLocks noChangeShapeType="1"/>
          </p:cNvSpPr>
          <p:nvPr/>
        </p:nvSpPr>
        <p:spPr bwMode="auto">
          <a:xfrm>
            <a:off x="7451725" y="3479007"/>
            <a:ext cx="0" cy="431800"/>
          </a:xfrm>
          <a:prstGeom prst="line">
            <a:avLst/>
          </a:prstGeom>
          <a:noFill/>
          <a:ln w="57150">
            <a:solidFill>
              <a:srgbClr val="33CC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4" name="Line 52"/>
          <p:cNvSpPr>
            <a:spLocks noChangeShapeType="1"/>
          </p:cNvSpPr>
          <p:nvPr/>
        </p:nvSpPr>
        <p:spPr bwMode="auto">
          <a:xfrm>
            <a:off x="7019925" y="3479007"/>
            <a:ext cx="0" cy="431800"/>
          </a:xfrm>
          <a:prstGeom prst="line">
            <a:avLst/>
          </a:prstGeom>
          <a:noFill/>
          <a:ln w="57150">
            <a:solidFill>
              <a:srgbClr val="33CC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5" name="Text Box 53"/>
          <p:cNvSpPr txBox="1">
            <a:spLocks noChangeArrowheads="1"/>
          </p:cNvSpPr>
          <p:nvPr/>
        </p:nvSpPr>
        <p:spPr bwMode="auto">
          <a:xfrm>
            <a:off x="971550" y="3240882"/>
            <a:ext cx="2603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sz="1200" b="1">
                <a:latin typeface="Times New Roman" pitchFamily="18" charset="0"/>
              </a:rPr>
              <a:t>1</a:t>
            </a:r>
          </a:p>
        </p:txBody>
      </p:sp>
      <p:sp>
        <p:nvSpPr>
          <p:cNvPr id="36" name="Text Box 54"/>
          <p:cNvSpPr txBox="1">
            <a:spLocks noChangeArrowheads="1"/>
          </p:cNvSpPr>
          <p:nvPr/>
        </p:nvSpPr>
        <p:spPr bwMode="auto">
          <a:xfrm>
            <a:off x="1503363" y="3255169"/>
            <a:ext cx="2603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sz="1200" b="1">
                <a:latin typeface="Times New Roman" pitchFamily="18" charset="0"/>
              </a:rPr>
              <a:t>2</a:t>
            </a:r>
          </a:p>
        </p:txBody>
      </p:sp>
      <p:sp>
        <p:nvSpPr>
          <p:cNvPr id="37" name="Text Box 55"/>
          <p:cNvSpPr txBox="1">
            <a:spLocks noChangeArrowheads="1"/>
          </p:cNvSpPr>
          <p:nvPr/>
        </p:nvSpPr>
        <p:spPr bwMode="auto">
          <a:xfrm>
            <a:off x="2124075" y="3240882"/>
            <a:ext cx="2603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sz="1200" b="1">
                <a:latin typeface="Times New Roman" pitchFamily="18" charset="0"/>
              </a:rPr>
              <a:t>3</a:t>
            </a:r>
          </a:p>
        </p:txBody>
      </p:sp>
      <p:sp>
        <p:nvSpPr>
          <p:cNvPr id="38" name="Text Box 56"/>
          <p:cNvSpPr txBox="1">
            <a:spLocks noChangeArrowheads="1"/>
          </p:cNvSpPr>
          <p:nvPr/>
        </p:nvSpPr>
        <p:spPr bwMode="auto">
          <a:xfrm>
            <a:off x="2771775" y="3240882"/>
            <a:ext cx="2603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sz="1200" b="1">
                <a:latin typeface="Times New Roman" pitchFamily="18" charset="0"/>
              </a:rPr>
              <a:t>4</a:t>
            </a:r>
          </a:p>
        </p:txBody>
      </p:sp>
      <p:sp>
        <p:nvSpPr>
          <p:cNvPr id="39" name="Text Box 57"/>
          <p:cNvSpPr txBox="1">
            <a:spLocks noChangeArrowheads="1"/>
          </p:cNvSpPr>
          <p:nvPr/>
        </p:nvSpPr>
        <p:spPr bwMode="auto">
          <a:xfrm>
            <a:off x="3276600" y="3240882"/>
            <a:ext cx="37941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sz="1200" b="1">
                <a:latin typeface="Times New Roman" pitchFamily="18" charset="0"/>
              </a:rPr>
              <a:t>5/1</a:t>
            </a:r>
          </a:p>
        </p:txBody>
      </p:sp>
      <p:sp>
        <p:nvSpPr>
          <p:cNvPr id="40" name="Text Box 58"/>
          <p:cNvSpPr txBox="1">
            <a:spLocks noChangeArrowheads="1"/>
          </p:cNvSpPr>
          <p:nvPr/>
        </p:nvSpPr>
        <p:spPr bwMode="auto">
          <a:xfrm>
            <a:off x="3932238" y="3255169"/>
            <a:ext cx="2603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sz="1200" b="1">
                <a:latin typeface="Times New Roman" pitchFamily="18" charset="0"/>
              </a:rPr>
              <a:t>2</a:t>
            </a:r>
          </a:p>
        </p:txBody>
      </p:sp>
      <p:sp>
        <p:nvSpPr>
          <p:cNvPr id="41" name="Text Box 59"/>
          <p:cNvSpPr txBox="1">
            <a:spLocks noChangeArrowheads="1"/>
          </p:cNvSpPr>
          <p:nvPr/>
        </p:nvSpPr>
        <p:spPr bwMode="auto">
          <a:xfrm>
            <a:off x="4552950" y="3240882"/>
            <a:ext cx="2603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sz="1200" b="1">
                <a:latin typeface="Times New Roman" pitchFamily="18" charset="0"/>
              </a:rPr>
              <a:t>3</a:t>
            </a:r>
          </a:p>
        </p:txBody>
      </p:sp>
      <p:sp>
        <p:nvSpPr>
          <p:cNvPr id="42" name="Text Box 60"/>
          <p:cNvSpPr txBox="1">
            <a:spLocks noChangeArrowheads="1"/>
          </p:cNvSpPr>
          <p:nvPr/>
        </p:nvSpPr>
        <p:spPr bwMode="auto">
          <a:xfrm>
            <a:off x="5200650" y="3240882"/>
            <a:ext cx="2603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sz="1200" b="1">
                <a:latin typeface="Times New Roman" pitchFamily="18" charset="0"/>
              </a:rPr>
              <a:t>4</a:t>
            </a:r>
          </a:p>
        </p:txBody>
      </p:sp>
      <p:sp>
        <p:nvSpPr>
          <p:cNvPr id="43" name="Text Box 61"/>
          <p:cNvSpPr txBox="1">
            <a:spLocks noChangeArrowheads="1"/>
          </p:cNvSpPr>
          <p:nvPr/>
        </p:nvSpPr>
        <p:spPr bwMode="auto">
          <a:xfrm>
            <a:off x="5705475" y="3240882"/>
            <a:ext cx="37941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sz="1200" b="1">
                <a:latin typeface="Times New Roman" pitchFamily="18" charset="0"/>
              </a:rPr>
              <a:t>5/1</a:t>
            </a:r>
          </a:p>
        </p:txBody>
      </p:sp>
      <p:sp>
        <p:nvSpPr>
          <p:cNvPr id="44" name="Text Box 62"/>
          <p:cNvSpPr txBox="1">
            <a:spLocks noChangeArrowheads="1"/>
          </p:cNvSpPr>
          <p:nvPr/>
        </p:nvSpPr>
        <p:spPr bwMode="auto">
          <a:xfrm>
            <a:off x="6307138" y="3255169"/>
            <a:ext cx="2603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sz="1200" b="1">
                <a:latin typeface="Times New Roman" pitchFamily="18" charset="0"/>
              </a:rPr>
              <a:t>2</a:t>
            </a:r>
          </a:p>
        </p:txBody>
      </p:sp>
      <p:sp>
        <p:nvSpPr>
          <p:cNvPr id="45" name="Text Box 63"/>
          <p:cNvSpPr txBox="1">
            <a:spLocks noChangeArrowheads="1"/>
          </p:cNvSpPr>
          <p:nvPr/>
        </p:nvSpPr>
        <p:spPr bwMode="auto">
          <a:xfrm>
            <a:off x="6804025" y="3240882"/>
            <a:ext cx="2603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sz="1200" b="1">
                <a:latin typeface="Times New Roman" pitchFamily="18" charset="0"/>
              </a:rPr>
              <a:t>3</a:t>
            </a:r>
          </a:p>
        </p:txBody>
      </p:sp>
      <p:sp>
        <p:nvSpPr>
          <p:cNvPr id="46" name="Text Box 64"/>
          <p:cNvSpPr txBox="1">
            <a:spLocks noChangeArrowheads="1"/>
          </p:cNvSpPr>
          <p:nvPr/>
        </p:nvSpPr>
        <p:spPr bwMode="auto">
          <a:xfrm>
            <a:off x="7235825" y="3240882"/>
            <a:ext cx="2603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sz="1200" b="1">
                <a:latin typeface="Times New Roman" pitchFamily="18" charset="0"/>
              </a:rPr>
              <a:t>4</a:t>
            </a:r>
          </a:p>
        </p:txBody>
      </p:sp>
      <p:sp>
        <p:nvSpPr>
          <p:cNvPr id="47" name="Text Box 65"/>
          <p:cNvSpPr txBox="1">
            <a:spLocks noChangeArrowheads="1"/>
          </p:cNvSpPr>
          <p:nvPr/>
        </p:nvSpPr>
        <p:spPr bwMode="auto">
          <a:xfrm>
            <a:off x="7524750" y="3240882"/>
            <a:ext cx="37941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sz="1200" b="1">
                <a:latin typeface="Times New Roman" pitchFamily="18" charset="0"/>
              </a:rPr>
              <a:t>5/1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86" t="29001" r="16234" b="25990"/>
          <a:stretch/>
        </p:blipFill>
        <p:spPr bwMode="auto">
          <a:xfrm>
            <a:off x="2082008" y="5026520"/>
            <a:ext cx="4355306" cy="1714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1475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72340" y="445357"/>
            <a:ext cx="8260672" cy="679387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/>
              <a:t>Упрощенная методика</a:t>
            </a:r>
            <a:endParaRPr lang="ru-RU" sz="2800" dirty="0"/>
          </a:p>
        </p:txBody>
      </p:sp>
      <p:graphicFrame>
        <p:nvGraphicFramePr>
          <p:cNvPr id="3" name="Group 492"/>
          <p:cNvGraphicFramePr>
            <a:graphicFrameLocks noGrp="1"/>
          </p:cNvGraphicFramePr>
          <p:nvPr/>
        </p:nvGraphicFramePr>
        <p:xfrm>
          <a:off x="323850" y="1403350"/>
          <a:ext cx="8496300" cy="4876800"/>
        </p:xfrm>
        <a:graphic>
          <a:graphicData uri="http://schemas.openxmlformats.org/drawingml/2006/table">
            <a:tbl>
              <a:tblPr/>
              <a:tblGrid>
                <a:gridCol w="1428750"/>
                <a:gridCol w="1352550"/>
                <a:gridCol w="1322388"/>
                <a:gridCol w="715962"/>
                <a:gridCol w="1058863"/>
                <a:gridCol w="1169987"/>
                <a:gridCol w="1447800"/>
              </a:tblGrid>
              <a:tr h="21431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Номер самостоятельного участка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Привязка к километражу и протяженность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Длина измерительного участка </a:t>
                      </a: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</a:t>
                      </a: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м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Глубина колеи по створам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Расчетная глубина колеи </a:t>
                      </a: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r>
                        <a:rPr kumimoji="0" lang="ru-RU" sz="12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КН</a:t>
                      </a: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мм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Средняя расчетная глубина колеи </a:t>
                      </a: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r>
                        <a:rPr kumimoji="0" lang="ru-RU" sz="12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КС</a:t>
                      </a: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мм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43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номер створа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глубина колеи </a:t>
                      </a: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r>
                        <a:rPr kumimoji="0" lang="ru-RU" sz="12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мм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4475">
                <a:tc rowSpan="1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1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 км 20+150 до км 20+380,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= 230 м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1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12,7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44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44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44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5/1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44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44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44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44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5/1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44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44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44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44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409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72340" y="445357"/>
            <a:ext cx="8260672" cy="679387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/>
              <a:t>Результаты оценки</a:t>
            </a:r>
            <a:endParaRPr lang="ru-RU" sz="28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3837554"/>
              </p:ext>
            </p:extLst>
          </p:nvPr>
        </p:nvGraphicFramePr>
        <p:xfrm>
          <a:off x="439739" y="1782108"/>
          <a:ext cx="8229600" cy="11734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25470"/>
                <a:gridCol w="2702065"/>
                <a:gridCol w="2702065"/>
              </a:tblGrid>
              <a:tr h="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Расчетная скорость движения, км/ч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Глубина колеи, мм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допустимая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предельно допустимая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&gt;120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120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100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12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80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25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30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60 и меньше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30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35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72340" y="1124744"/>
            <a:ext cx="44198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Требования к поперечной ровности: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228184" y="1124744"/>
            <a:ext cx="24304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ОДН 218.0.006-2002</a:t>
            </a:r>
            <a:endParaRPr lang="ru-RU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50069" y="1412776"/>
            <a:ext cx="61237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Рекомендации по выявлению и устранению колей</a:t>
            </a:r>
            <a:endParaRPr lang="ru-RU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87026" y="3140968"/>
            <a:ext cx="44198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Требования к поперечной ровности: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033121" y="3153585"/>
            <a:ext cx="36407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/>
              <a:t>Рекомендации по выявлению</a:t>
            </a:r>
          </a:p>
          <a:p>
            <a:pPr algn="ctr"/>
            <a:r>
              <a:rPr lang="ru-RU" b="1" dirty="0" smtClean="0"/>
              <a:t>и устранению колей</a:t>
            </a:r>
            <a:endParaRPr lang="ru-RU" b="1" dirty="0"/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88" t="16400" r="24243" b="16400"/>
          <a:stretch/>
        </p:blipFill>
        <p:spPr bwMode="auto">
          <a:xfrm>
            <a:off x="2596926" y="3805071"/>
            <a:ext cx="3631258" cy="2799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4249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817563"/>
            <a:ext cx="8424862" cy="592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9708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363663"/>
            <a:ext cx="8713788" cy="539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372340" y="445357"/>
            <a:ext cx="8260672" cy="679387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/>
              <a:t>Ультразвуковой </a:t>
            </a:r>
            <a:r>
              <a:rPr lang="ru-RU" sz="2800" dirty="0" err="1" smtClean="0"/>
              <a:t>колеемер</a:t>
            </a:r>
            <a:r>
              <a:rPr lang="ru-RU" sz="2800" dirty="0" smtClean="0"/>
              <a:t> </a:t>
            </a:r>
            <a:r>
              <a:rPr lang="en-US" sz="2800" dirty="0" smtClean="0"/>
              <a:t>TUS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051883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72340" y="445357"/>
            <a:ext cx="8260672" cy="679387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/>
              <a:t>лазерный </a:t>
            </a:r>
            <a:r>
              <a:rPr lang="ru-RU" sz="2800" dirty="0" err="1" smtClean="0"/>
              <a:t>колеемер</a:t>
            </a:r>
            <a:endParaRPr lang="ru-RU" sz="2800" dirty="0"/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49" y="1124744"/>
            <a:ext cx="5616575" cy="301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943670"/>
            <a:ext cx="4177035" cy="2873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340" y="4065637"/>
            <a:ext cx="4005133" cy="2675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204020"/>
            <a:ext cx="3348038" cy="2513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5608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72340" y="445357"/>
            <a:ext cx="8260672" cy="679387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/>
              <a:t>Изменение </a:t>
            </a:r>
            <a:r>
              <a:rPr lang="ru-RU" sz="2800" dirty="0" err="1" smtClean="0"/>
              <a:t>колейности</a:t>
            </a:r>
            <a:r>
              <a:rPr lang="ru-RU" sz="2800" dirty="0" smtClean="0"/>
              <a:t> во времени</a:t>
            </a:r>
            <a:endParaRPr lang="ru-RU" sz="2800" dirty="0"/>
          </a:p>
        </p:txBody>
      </p:sp>
      <p:cxnSp>
        <p:nvCxnSpPr>
          <p:cNvPr id="3" name="Прямая со стрелкой 2"/>
          <p:cNvCxnSpPr/>
          <p:nvPr/>
        </p:nvCxnSpPr>
        <p:spPr>
          <a:xfrm>
            <a:off x="1619672" y="5949280"/>
            <a:ext cx="701334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" name="Прямая со стрелкой 3"/>
          <p:cNvCxnSpPr/>
          <p:nvPr/>
        </p:nvCxnSpPr>
        <p:spPr>
          <a:xfrm flipV="1">
            <a:off x="1619672" y="1926124"/>
            <a:ext cx="0" cy="40231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05878" y="1403484"/>
            <a:ext cx="1875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Глубина колеи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729707" y="6120338"/>
            <a:ext cx="920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Время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88656" y="4180438"/>
            <a:ext cx="912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50 мм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1630686" y="4280500"/>
            <a:ext cx="4701534" cy="1668780"/>
          </a:xfrm>
          <a:custGeom>
            <a:avLst/>
            <a:gdLst>
              <a:gd name="connsiteX0" fmla="*/ 15234 w 4701534"/>
              <a:gd name="connsiteY0" fmla="*/ 1668780 h 1668780"/>
              <a:gd name="connsiteX1" fmla="*/ 723894 w 4701534"/>
              <a:gd name="connsiteY1" fmla="*/ 822960 h 1668780"/>
              <a:gd name="connsiteX2" fmla="*/ 4701534 w 4701534"/>
              <a:gd name="connsiteY2" fmla="*/ 0 h 1668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01534" h="1668780">
                <a:moveTo>
                  <a:pt x="15234" y="1668780"/>
                </a:moveTo>
                <a:cubicBezTo>
                  <a:pt x="-20961" y="1384935"/>
                  <a:pt x="-57156" y="1101090"/>
                  <a:pt x="723894" y="822960"/>
                </a:cubicBezTo>
                <a:cubicBezTo>
                  <a:pt x="1504944" y="544830"/>
                  <a:pt x="4118604" y="171450"/>
                  <a:pt x="4701534" y="0"/>
                </a:cubicBezTo>
              </a:path>
            </a:pathLst>
          </a:cu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2987824" y="5061579"/>
            <a:ext cx="4190571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Выполнение работ в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рамках содержания или ремонта</a:t>
            </a:r>
            <a:endParaRPr lang="ru-RU" dirty="0">
              <a:solidFill>
                <a:srgbClr val="C00000"/>
              </a:solidFill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1619672" y="4365104"/>
            <a:ext cx="701334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5" name="Полилиния 14"/>
          <p:cNvSpPr/>
          <p:nvPr/>
        </p:nvSpPr>
        <p:spPr>
          <a:xfrm>
            <a:off x="6309360" y="3680460"/>
            <a:ext cx="2308860" cy="571500"/>
          </a:xfrm>
          <a:custGeom>
            <a:avLst/>
            <a:gdLst>
              <a:gd name="connsiteX0" fmla="*/ 0 w 2308860"/>
              <a:gd name="connsiteY0" fmla="*/ 571500 h 571500"/>
              <a:gd name="connsiteX1" fmla="*/ 1097280 w 2308860"/>
              <a:gd name="connsiteY1" fmla="*/ 297180 h 571500"/>
              <a:gd name="connsiteX2" fmla="*/ 2308860 w 2308860"/>
              <a:gd name="connsiteY2" fmla="*/ 0 h 57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08860" h="571500">
                <a:moveTo>
                  <a:pt x="0" y="571500"/>
                </a:moveTo>
                <a:lnTo>
                  <a:pt x="1097280" y="297180"/>
                </a:lnTo>
                <a:lnTo>
                  <a:pt x="2308860" y="0"/>
                </a:lnTo>
              </a:path>
            </a:pathLst>
          </a:cu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3162553" y="3357294"/>
            <a:ext cx="3841116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Выполнение работ в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рамках капитального ремонта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198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1881</TotalTime>
  <Words>970</Words>
  <Application>Microsoft Office PowerPoint</Application>
  <PresentationFormat>Экран (4:3)</PresentationFormat>
  <Paragraphs>329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Аптека</vt:lpstr>
      <vt:lpstr>Методы и приборы оценки ровности дорожных покрытий</vt:lpstr>
      <vt:lpstr>Продольная ровность покрытий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Поперечная ровность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Условия Эксплуатации дорожных конструкций</dc:title>
  <dc:creator>svkube</dc:creator>
  <cp:lastModifiedBy>admin</cp:lastModifiedBy>
  <cp:revision>73</cp:revision>
  <dcterms:created xsi:type="dcterms:W3CDTF">2014-09-03T06:40:38Z</dcterms:created>
  <dcterms:modified xsi:type="dcterms:W3CDTF">2018-03-12T20:06:01Z</dcterms:modified>
</cp:coreProperties>
</file>